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8" r:id="rId23"/>
    <p:sldId id="279" r:id="rId24"/>
    <p:sldId id="280" r:id="rId25"/>
    <p:sldId id="281" r:id="rId26"/>
  </p:sldIdLst>
  <p:sldSz cx="18288000" cy="10287000"/>
  <p:notesSz cx="6858000" cy="9144000"/>
  <p:embeddedFontLst>
    <p:embeddedFont>
      <p:font typeface="Atkinson Hyperlegible" panose="020B0604020202020204" charset="0"/>
      <p:regular r:id="rId27"/>
    </p:embeddedFont>
    <p:embeddedFont>
      <p:font typeface="Atkinson Hyperlegible Bold" panose="020B0604020202020204" charset="0"/>
      <p:regular r:id="rId28"/>
    </p:embeddedFont>
    <p:embeddedFont>
      <p:font typeface="Black Mango Semi-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22" autoAdjust="0"/>
  </p:normalViewPr>
  <p:slideViewPr>
    <p:cSldViewPr>
      <p:cViewPr varScale="1">
        <p:scale>
          <a:sx n="53" d="100"/>
          <a:sy n="53" d="100"/>
        </p:scale>
        <p:origin x="1123"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5.jpeg"/><Relationship Id="rId7" Type="http://schemas.openxmlformats.org/officeDocument/2006/relationships/image" Target="../media/image27.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36.jpeg"/><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11.sv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7.jpeg"/><Relationship Id="rId10" Type="http://schemas.openxmlformats.org/officeDocument/2006/relationships/image" Target="../media/image38.jpeg"/><Relationship Id="rId4" Type="http://schemas.openxmlformats.org/officeDocument/2006/relationships/image" Target="../media/image8.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41.jpeg"/><Relationship Id="rId5" Type="http://schemas.openxmlformats.org/officeDocument/2006/relationships/image" Target="../media/image39.jpeg"/><Relationship Id="rId10" Type="http://schemas.openxmlformats.org/officeDocument/2006/relationships/image" Target="../media/image40.jpeg"/><Relationship Id="rId4" Type="http://schemas.openxmlformats.org/officeDocument/2006/relationships/image" Target="../media/image8.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16.png"/><Relationship Id="rId12" Type="http://schemas.openxmlformats.org/officeDocument/2006/relationships/image" Target="../media/image47.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44.jpeg"/><Relationship Id="rId11" Type="http://schemas.openxmlformats.org/officeDocument/2006/relationships/image" Target="../media/image46.jpeg"/><Relationship Id="rId5" Type="http://schemas.openxmlformats.org/officeDocument/2006/relationships/image" Target="../media/image43.svg"/><Relationship Id="rId10" Type="http://schemas.openxmlformats.org/officeDocument/2006/relationships/image" Target="../media/image8.png"/><Relationship Id="rId4" Type="http://schemas.openxmlformats.org/officeDocument/2006/relationships/image" Target="../media/image42.png"/><Relationship Id="rId9" Type="http://schemas.openxmlformats.org/officeDocument/2006/relationships/image" Target="../media/image45.jpe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16.png"/><Relationship Id="rId12" Type="http://schemas.openxmlformats.org/officeDocument/2006/relationships/image" Target="../media/image51.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8.png"/><Relationship Id="rId5" Type="http://schemas.openxmlformats.org/officeDocument/2006/relationships/image" Target="../media/image43.svg"/><Relationship Id="rId10" Type="http://schemas.openxmlformats.org/officeDocument/2006/relationships/image" Target="../media/image50.jpeg"/><Relationship Id="rId4" Type="http://schemas.openxmlformats.org/officeDocument/2006/relationships/image" Target="../media/image42.png"/><Relationship Id="rId9" Type="http://schemas.openxmlformats.org/officeDocument/2006/relationships/image" Target="../media/image49.jpeg"/></Relationships>
</file>

<file path=ppt/slides/_rels/slide1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7.jpeg"/><Relationship Id="rId7"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1.jpeg"/><Relationship Id="rId5" Type="http://schemas.openxmlformats.org/officeDocument/2006/relationships/image" Target="../media/image16.png"/><Relationship Id="rId10" Type="http://schemas.openxmlformats.org/officeDocument/2006/relationships/image" Target="../media/image40.jpeg"/><Relationship Id="rId4" Type="http://schemas.openxmlformats.org/officeDocument/2006/relationships/image" Target="../media/image8.png"/><Relationship Id="rId9" Type="http://schemas.openxmlformats.org/officeDocument/2006/relationships/image" Target="../media/image55.jpeg"/></Relationships>
</file>

<file path=ppt/slides/_rels/slide1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6.png"/><Relationship Id="rId7" Type="http://schemas.openxmlformats.org/officeDocument/2006/relationships/image" Target="../media/image10.png"/><Relationship Id="rId12" Type="http://schemas.openxmlformats.org/officeDocument/2006/relationships/image" Target="../media/image58.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6.png"/><Relationship Id="rId5" Type="http://schemas.openxmlformats.org/officeDocument/2006/relationships/image" Target="../media/image8.png"/><Relationship Id="rId10" Type="http://schemas.openxmlformats.org/officeDocument/2006/relationships/image" Target="../media/image7.jpeg"/><Relationship Id="rId4" Type="http://schemas.openxmlformats.org/officeDocument/2006/relationships/image" Target="../media/image56.jpe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26.png"/><Relationship Id="rId7" Type="http://schemas.openxmlformats.org/officeDocument/2006/relationships/image" Target="../media/image61.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0.jpe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8.png"/><Relationship Id="rId12" Type="http://schemas.openxmlformats.org/officeDocument/2006/relationships/image" Target="../media/image7.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3.jpeg"/><Relationship Id="rId11" Type="http://schemas.openxmlformats.org/officeDocument/2006/relationships/image" Target="../media/image57.png"/><Relationship Id="rId5" Type="http://schemas.openxmlformats.org/officeDocument/2006/relationships/image" Target="../media/image26.png"/><Relationship Id="rId10" Type="http://schemas.openxmlformats.org/officeDocument/2006/relationships/image" Target="../media/image11.svg"/><Relationship Id="rId4" Type="http://schemas.openxmlformats.org/officeDocument/2006/relationships/image" Target="../media/image25.jpeg"/><Relationship Id="rId9" Type="http://schemas.openxmlformats.org/officeDocument/2006/relationships/image" Target="../media/image10.png"/><Relationship Id="rId14" Type="http://schemas.openxmlformats.org/officeDocument/2006/relationships/image" Target="../media/image64.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png"/><Relationship Id="rId7"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6.svg"/><Relationship Id="rId10" Type="http://schemas.openxmlformats.org/officeDocument/2006/relationships/image" Target="../media/image63.jpeg"/><Relationship Id="rId4" Type="http://schemas.openxmlformats.org/officeDocument/2006/relationships/image" Target="../media/image65.png"/><Relationship Id="rId9"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6.png"/><Relationship Id="rId5" Type="http://schemas.openxmlformats.org/officeDocument/2006/relationships/image" Target="../media/image8.png"/><Relationship Id="rId10" Type="http://schemas.openxmlformats.org/officeDocument/2006/relationships/image" Target="../media/image7.jpeg"/><Relationship Id="rId4" Type="http://schemas.openxmlformats.org/officeDocument/2006/relationships/image" Target="../media/image63.jpe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png"/><Relationship Id="rId7" Type="http://schemas.openxmlformats.org/officeDocument/2006/relationships/image" Target="../media/image7.jpe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6.svg"/><Relationship Id="rId10" Type="http://schemas.openxmlformats.org/officeDocument/2006/relationships/image" Target="../media/image63.jpeg"/><Relationship Id="rId4" Type="http://schemas.openxmlformats.org/officeDocument/2006/relationships/image" Target="../media/image65.png"/><Relationship Id="rId9"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sv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8.jpeg"/><Relationship Id="rId4" Type="http://schemas.openxmlformats.org/officeDocument/2006/relationships/image" Target="../media/image8.pn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3.jpeg"/><Relationship Id="rId5" Type="http://schemas.openxmlformats.org/officeDocument/2006/relationships/image" Target="../media/image20.jpeg"/><Relationship Id="rId10" Type="http://schemas.openxmlformats.org/officeDocument/2006/relationships/image" Target="../media/image22.jpeg"/><Relationship Id="rId4" Type="http://schemas.openxmlformats.org/officeDocument/2006/relationships/image" Target="../media/image8.pn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6.png"/><Relationship Id="rId5" Type="http://schemas.openxmlformats.org/officeDocument/2006/relationships/image" Target="../media/image28.jpeg"/><Relationship Id="rId10" Type="http://schemas.openxmlformats.org/officeDocument/2006/relationships/image" Target="../media/image32.jpeg"/><Relationship Id="rId4" Type="http://schemas.openxmlformats.org/officeDocument/2006/relationships/image" Target="../media/image27.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3.jpeg"/><Relationship Id="rId10" Type="http://schemas.openxmlformats.org/officeDocument/2006/relationships/image" Target="../media/image34.jpeg"/><Relationship Id="rId4" Type="http://schemas.openxmlformats.org/officeDocument/2006/relationships/image" Target="../media/image8.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rot="3541140">
            <a:off x="-1989538" y="-876324"/>
            <a:ext cx="21187013" cy="14274634"/>
          </a:xfrm>
          <a:custGeom>
            <a:avLst/>
            <a:gdLst/>
            <a:ahLst/>
            <a:cxnLst/>
            <a:rect l="l" t="t" r="r" b="b"/>
            <a:pathLst>
              <a:path w="21187013" h="14274634">
                <a:moveTo>
                  <a:pt x="0" y="0"/>
                </a:moveTo>
                <a:lnTo>
                  <a:pt x="21187013" y="0"/>
                </a:lnTo>
                <a:lnTo>
                  <a:pt x="21187013" y="14274634"/>
                </a:lnTo>
                <a:lnTo>
                  <a:pt x="0" y="14274634"/>
                </a:lnTo>
                <a:lnTo>
                  <a:pt x="0" y="0"/>
                </a:lnTo>
                <a:close/>
              </a:path>
            </a:pathLst>
          </a:custGeom>
          <a:blipFill>
            <a:blip r:embed="rId3"/>
            <a:stretch>
              <a:fillRect l="-28629" r="-2194"/>
            </a:stretch>
          </a:blipFill>
        </p:spPr>
        <p:txBody>
          <a:bodyPr/>
          <a:lstStyle/>
          <a:p>
            <a:endParaRPr lang="en-US"/>
          </a:p>
        </p:txBody>
      </p:sp>
      <p:sp>
        <p:nvSpPr>
          <p:cNvPr id="4" name="Freeform 4"/>
          <p:cNvSpPr/>
          <p:nvPr/>
        </p:nvSpPr>
        <p:spPr>
          <a:xfrm>
            <a:off x="-1605951" y="1028700"/>
            <a:ext cx="3211902" cy="3334183"/>
          </a:xfrm>
          <a:custGeom>
            <a:avLst/>
            <a:gdLst/>
            <a:ahLst/>
            <a:cxnLst/>
            <a:rect l="l" t="t" r="r" b="b"/>
            <a:pathLst>
              <a:path w="3211902" h="3334183">
                <a:moveTo>
                  <a:pt x="0" y="0"/>
                </a:moveTo>
                <a:lnTo>
                  <a:pt x="3211902" y="0"/>
                </a:lnTo>
                <a:lnTo>
                  <a:pt x="3211902" y="3334183"/>
                </a:lnTo>
                <a:lnTo>
                  <a:pt x="0" y="3334183"/>
                </a:lnTo>
                <a:lnTo>
                  <a:pt x="0" y="0"/>
                </a:lnTo>
                <a:close/>
              </a:path>
            </a:pathLst>
          </a:custGeom>
          <a:blipFill>
            <a:blip r:embed="rId4"/>
            <a:stretch>
              <a:fillRect/>
            </a:stretch>
          </a:blipFill>
        </p:spPr>
        <p:txBody>
          <a:bodyPr/>
          <a:lstStyle/>
          <a:p>
            <a:endParaRPr lang="en-US"/>
          </a:p>
        </p:txBody>
      </p:sp>
      <p:sp>
        <p:nvSpPr>
          <p:cNvPr id="5" name="Freeform 5"/>
          <p:cNvSpPr/>
          <p:nvPr/>
        </p:nvSpPr>
        <p:spPr>
          <a:xfrm>
            <a:off x="11601735" y="-1390150"/>
            <a:ext cx="2678333" cy="2780300"/>
          </a:xfrm>
          <a:custGeom>
            <a:avLst/>
            <a:gdLst/>
            <a:ahLst/>
            <a:cxnLst/>
            <a:rect l="l" t="t" r="r" b="b"/>
            <a:pathLst>
              <a:path w="2678333" h="2780300">
                <a:moveTo>
                  <a:pt x="0" y="0"/>
                </a:moveTo>
                <a:lnTo>
                  <a:pt x="2678333" y="0"/>
                </a:lnTo>
                <a:lnTo>
                  <a:pt x="2678333" y="2780300"/>
                </a:lnTo>
                <a:lnTo>
                  <a:pt x="0" y="2780300"/>
                </a:lnTo>
                <a:lnTo>
                  <a:pt x="0" y="0"/>
                </a:lnTo>
                <a:close/>
              </a:path>
            </a:pathLst>
          </a:custGeom>
          <a:blipFill>
            <a:blip r:embed="rId4"/>
            <a:stretch>
              <a:fillRect/>
            </a:stretch>
          </a:blipFill>
        </p:spPr>
        <p:txBody>
          <a:bodyPr/>
          <a:lstStyle/>
          <a:p>
            <a:endParaRPr lang="en-US"/>
          </a:p>
        </p:txBody>
      </p:sp>
      <p:sp>
        <p:nvSpPr>
          <p:cNvPr id="6" name="Freeform 6"/>
          <p:cNvSpPr/>
          <p:nvPr/>
        </p:nvSpPr>
        <p:spPr>
          <a:xfrm>
            <a:off x="4993438" y="4900536"/>
            <a:ext cx="10273910" cy="5386464"/>
          </a:xfrm>
          <a:custGeom>
            <a:avLst/>
            <a:gdLst/>
            <a:ahLst/>
            <a:cxnLst/>
            <a:rect l="l" t="t" r="r" b="b"/>
            <a:pathLst>
              <a:path w="10273910" h="5386464">
                <a:moveTo>
                  <a:pt x="0" y="0"/>
                </a:moveTo>
                <a:lnTo>
                  <a:pt x="10273909" y="0"/>
                </a:lnTo>
                <a:lnTo>
                  <a:pt x="10273909" y="5386464"/>
                </a:lnTo>
                <a:lnTo>
                  <a:pt x="0" y="5386464"/>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436914" y="632469"/>
            <a:ext cx="10979875" cy="4655920"/>
          </a:xfrm>
          <a:prstGeom prst="rect">
            <a:avLst/>
          </a:prstGeom>
        </p:spPr>
        <p:txBody>
          <a:bodyPr lIns="0" tIns="0" rIns="0" bIns="0" rtlCol="0" anchor="t">
            <a:spAutoFit/>
          </a:bodyPr>
          <a:lstStyle/>
          <a:p>
            <a:pPr algn="ctr">
              <a:lnSpc>
                <a:spcPts val="5259"/>
              </a:lnSpc>
            </a:pPr>
            <a:r>
              <a:rPr lang="en-US" sz="4870" spc="238">
                <a:solidFill>
                  <a:srgbClr val="9B7266"/>
                </a:solidFill>
                <a:latin typeface="Black Mango Semi-Bold"/>
              </a:rPr>
              <a:t> 1.2.3. Sự nghiệp đổi mới đã đạt được nhiều thành tựu to lớn, đất nước ta bước sang thời kỳ đẩy mạnh công nghiệp hóa, hiện đại hóa và hội nhập kinh tế thế giới toàn diện hơn.</a:t>
            </a:r>
          </a:p>
          <a:p>
            <a:pPr algn="ctr">
              <a:lnSpc>
                <a:spcPts val="5259"/>
              </a:lnSpc>
            </a:pPr>
            <a:endParaRPr lang="en-US" sz="4870" spc="238">
              <a:solidFill>
                <a:srgbClr val="9B7266"/>
              </a:solidFill>
              <a:latin typeface="Black Mang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txBody>
          <a:bodyPr/>
          <a:lstStyle/>
          <a:p>
            <a:endParaRPr lang="en-US"/>
          </a:p>
        </p:txBody>
      </p:sp>
      <p:grpSp>
        <p:nvGrpSpPr>
          <p:cNvPr id="3" name="Group 3"/>
          <p:cNvGrpSpPr>
            <a:grpSpLocks noChangeAspect="1"/>
          </p:cNvGrpSpPr>
          <p:nvPr/>
        </p:nvGrpSpPr>
        <p:grpSpPr>
          <a:xfrm rot="494630">
            <a:off x="9291529" y="4525758"/>
            <a:ext cx="7511826" cy="5202635"/>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l="-8842" r="-8842"/>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6" name="Group 6"/>
          <p:cNvGrpSpPr>
            <a:grpSpLocks noChangeAspect="1"/>
          </p:cNvGrpSpPr>
          <p:nvPr/>
        </p:nvGrpSpPr>
        <p:grpSpPr>
          <a:xfrm rot="-408363">
            <a:off x="8748695" y="-280639"/>
            <a:ext cx="8597493" cy="5954560"/>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5652" b="-25652"/>
              </a:stretch>
            </a:blipFill>
          </p:spPr>
          <p:txBody>
            <a:bodyPr/>
            <a:lstStyle/>
            <a:p>
              <a:endParaRPr lang="en-US"/>
            </a:p>
          </p:txBody>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sp>
        <p:nvSpPr>
          <p:cNvPr id="9" name="Freeform 9"/>
          <p:cNvSpPr/>
          <p:nvPr/>
        </p:nvSpPr>
        <p:spPr>
          <a:xfrm rot="-5385030" flipH="1" flipV="1">
            <a:off x="-1623685" y="2136720"/>
            <a:ext cx="12025319" cy="8022072"/>
          </a:xfrm>
          <a:custGeom>
            <a:avLst/>
            <a:gdLst/>
            <a:ahLst/>
            <a:cxnLst/>
            <a:rect l="l" t="t" r="r" b="b"/>
            <a:pathLst>
              <a:path w="12025319" h="8022072">
                <a:moveTo>
                  <a:pt x="12025319" y="8022072"/>
                </a:moveTo>
                <a:lnTo>
                  <a:pt x="0" y="8022072"/>
                </a:lnTo>
                <a:lnTo>
                  <a:pt x="0" y="0"/>
                </a:lnTo>
                <a:lnTo>
                  <a:pt x="12025319" y="0"/>
                </a:lnTo>
                <a:lnTo>
                  <a:pt x="12025319" y="8022072"/>
                </a:lnTo>
                <a:close/>
              </a:path>
            </a:pathLst>
          </a:custGeom>
          <a:blipFill>
            <a:blip r:embed="rId6"/>
            <a:stretch>
              <a:fillRect/>
            </a:stretch>
          </a:blipFill>
        </p:spPr>
        <p:txBody>
          <a:bodyPr/>
          <a:lstStyle/>
          <a:p>
            <a:endParaRPr lang="en-US"/>
          </a:p>
        </p:txBody>
      </p:sp>
      <p:sp>
        <p:nvSpPr>
          <p:cNvPr id="10" name="Freeform 10"/>
          <p:cNvSpPr/>
          <p:nvPr/>
        </p:nvSpPr>
        <p:spPr>
          <a:xfrm rot="199622">
            <a:off x="7404207" y="1041298"/>
            <a:ext cx="447385" cy="455933"/>
          </a:xfrm>
          <a:custGeom>
            <a:avLst/>
            <a:gdLst/>
            <a:ahLst/>
            <a:cxnLst/>
            <a:rect l="l" t="t" r="r" b="b"/>
            <a:pathLst>
              <a:path w="447385" h="455933">
                <a:moveTo>
                  <a:pt x="0" y="0"/>
                </a:moveTo>
                <a:lnTo>
                  <a:pt x="447385" y="0"/>
                </a:lnTo>
                <a:lnTo>
                  <a:pt x="447385" y="455933"/>
                </a:lnTo>
                <a:lnTo>
                  <a:pt x="0" y="455933"/>
                </a:lnTo>
                <a:lnTo>
                  <a:pt x="0" y="0"/>
                </a:lnTo>
                <a:close/>
              </a:path>
            </a:pathLst>
          </a:custGeom>
          <a:blipFill>
            <a:blip r:embed="rId7"/>
            <a:stretch>
              <a:fillRect/>
            </a:stretch>
          </a:blipFill>
        </p:spPr>
        <p:txBody>
          <a:bodyPr/>
          <a:lstStyle/>
          <a:p>
            <a:endParaRPr lang="en-US"/>
          </a:p>
        </p:txBody>
      </p:sp>
      <p:grpSp>
        <p:nvGrpSpPr>
          <p:cNvPr id="11" name="Group 11"/>
          <p:cNvGrpSpPr/>
          <p:nvPr/>
        </p:nvGrpSpPr>
        <p:grpSpPr>
          <a:xfrm>
            <a:off x="1361324" y="1187004"/>
            <a:ext cx="6030030" cy="164522"/>
            <a:chOff x="0" y="0"/>
            <a:chExt cx="8040039" cy="219362"/>
          </a:xfrm>
        </p:grpSpPr>
        <p:sp>
          <p:nvSpPr>
            <p:cNvPr id="12" name="Freeform 12"/>
            <p:cNvSpPr/>
            <p:nvPr/>
          </p:nvSpPr>
          <p:spPr>
            <a:xfrm>
              <a:off x="0" y="0"/>
              <a:ext cx="6164860" cy="190550"/>
            </a:xfrm>
            <a:custGeom>
              <a:avLst/>
              <a:gdLst/>
              <a:ahLst/>
              <a:cxnLst/>
              <a:rect l="l" t="t" r="r" b="b"/>
              <a:pathLst>
                <a:path w="6164860" h="190550">
                  <a:moveTo>
                    <a:pt x="0" y="0"/>
                  </a:moveTo>
                  <a:lnTo>
                    <a:pt x="6164860" y="0"/>
                  </a:lnTo>
                  <a:lnTo>
                    <a:pt x="616486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a:off x="5944489" y="28812"/>
              <a:ext cx="2095551" cy="190550"/>
            </a:xfrm>
            <a:custGeom>
              <a:avLst/>
              <a:gdLst/>
              <a:ahLst/>
              <a:cxnLst/>
              <a:rect l="l" t="t" r="r" b="b"/>
              <a:pathLst>
                <a:path w="2095551" h="190550">
                  <a:moveTo>
                    <a:pt x="0" y="0"/>
                  </a:moveTo>
                  <a:lnTo>
                    <a:pt x="2095550" y="0"/>
                  </a:lnTo>
                  <a:lnTo>
                    <a:pt x="2095550" y="190550"/>
                  </a:lnTo>
                  <a:lnTo>
                    <a:pt x="0" y="190550"/>
                  </a:lnTo>
                  <a:lnTo>
                    <a:pt x="0" y="0"/>
                  </a:lnTo>
                  <a:close/>
                </a:path>
              </a:pathLst>
            </a:custGeom>
            <a:blipFill>
              <a:blip r:embed="rId8">
                <a:extLst>
                  <a:ext uri="{96DAC541-7B7A-43D3-8B79-37D633B846F1}">
                    <asvg:svgBlip xmlns:asvg="http://schemas.microsoft.com/office/drawing/2016/SVG/main" r:embed="rId9"/>
                  </a:ext>
                </a:extLst>
              </a:blip>
              <a:stretch>
                <a:fillRect r="-194188"/>
              </a:stretch>
            </a:blipFill>
          </p:spPr>
          <p:txBody>
            <a:bodyPr/>
            <a:lstStyle/>
            <a:p>
              <a:endParaRPr lang="en-US"/>
            </a:p>
          </p:txBody>
        </p:sp>
      </p:grpSp>
      <p:sp>
        <p:nvSpPr>
          <p:cNvPr id="14" name="TextBox 14"/>
          <p:cNvSpPr txBox="1"/>
          <p:nvPr/>
        </p:nvSpPr>
        <p:spPr>
          <a:xfrm>
            <a:off x="1507333" y="1629522"/>
            <a:ext cx="6120566" cy="5561408"/>
          </a:xfrm>
          <a:prstGeom prst="rect">
            <a:avLst/>
          </a:prstGeom>
        </p:spPr>
        <p:txBody>
          <a:bodyPr lIns="0" tIns="0" rIns="0" bIns="0" rtlCol="0" anchor="t">
            <a:spAutoFit/>
          </a:bodyPr>
          <a:lstStyle/>
          <a:p>
            <a:pPr>
              <a:lnSpc>
                <a:spcPts val="4922"/>
              </a:lnSpc>
            </a:pPr>
            <a:r>
              <a:rPr lang="en-US" sz="3906" spc="-85" dirty="0" err="1">
                <a:solidFill>
                  <a:srgbClr val="000000"/>
                </a:solidFill>
                <a:latin typeface="Atkinson Hyperlegible Bold"/>
              </a:rPr>
              <a:t>Trên</a:t>
            </a:r>
            <a:r>
              <a:rPr lang="en-US" sz="3906" spc="-85" dirty="0">
                <a:solidFill>
                  <a:srgbClr val="000000"/>
                </a:solidFill>
                <a:latin typeface="Atkinson Hyperlegible Bold"/>
              </a:rPr>
              <a:t> </a:t>
            </a:r>
            <a:r>
              <a:rPr lang="en-US" sz="3906" spc="-85" dirty="0" err="1">
                <a:solidFill>
                  <a:srgbClr val="000000"/>
                </a:solidFill>
                <a:latin typeface="Atkinson Hyperlegible Bold"/>
              </a:rPr>
              <a:t>cơ</a:t>
            </a:r>
            <a:r>
              <a:rPr lang="en-US" sz="3906" spc="-85" dirty="0">
                <a:solidFill>
                  <a:srgbClr val="000000"/>
                </a:solidFill>
                <a:latin typeface="Atkinson Hyperlegible Bold"/>
              </a:rPr>
              <a:t> </a:t>
            </a:r>
            <a:r>
              <a:rPr lang="en-US" sz="3906" spc="-85" dirty="0" err="1">
                <a:solidFill>
                  <a:srgbClr val="000000"/>
                </a:solidFill>
                <a:latin typeface="Atkinson Hyperlegible Bold"/>
              </a:rPr>
              <a:t>sở</a:t>
            </a:r>
            <a:r>
              <a:rPr lang="en-US" sz="3906" spc="-85" dirty="0">
                <a:solidFill>
                  <a:srgbClr val="000000"/>
                </a:solidFill>
                <a:latin typeface="Atkinson Hyperlegible Bold"/>
              </a:rPr>
              <a:t> </a:t>
            </a:r>
            <a:r>
              <a:rPr lang="en-US" sz="3906" spc="-85" dirty="0" err="1">
                <a:solidFill>
                  <a:srgbClr val="000000"/>
                </a:solidFill>
                <a:latin typeface="Atkinson Hyperlegible Bold"/>
              </a:rPr>
              <a:t>phát</a:t>
            </a:r>
            <a:r>
              <a:rPr lang="en-US" sz="3906" spc="-85" dirty="0">
                <a:solidFill>
                  <a:srgbClr val="000000"/>
                </a:solidFill>
                <a:latin typeface="Atkinson Hyperlegible Bold"/>
              </a:rPr>
              <a:t> </a:t>
            </a:r>
            <a:r>
              <a:rPr lang="en-US" sz="3906" spc="-85" dirty="0" err="1">
                <a:solidFill>
                  <a:srgbClr val="000000"/>
                </a:solidFill>
                <a:latin typeface="Atkinson Hyperlegible Bold"/>
              </a:rPr>
              <a:t>huy</a:t>
            </a:r>
            <a:r>
              <a:rPr lang="en-US" sz="3906" spc="-85" dirty="0">
                <a:solidFill>
                  <a:srgbClr val="000000"/>
                </a:solidFill>
                <a:latin typeface="Atkinson Hyperlegible Bold"/>
              </a:rPr>
              <a:t> </a:t>
            </a:r>
            <a:r>
              <a:rPr lang="en-US" sz="3906" spc="-85" dirty="0" err="1">
                <a:solidFill>
                  <a:srgbClr val="000000"/>
                </a:solidFill>
                <a:latin typeface="Atkinson Hyperlegible Bold"/>
              </a:rPr>
              <a:t>những</a:t>
            </a:r>
            <a:r>
              <a:rPr lang="en-US" sz="3906" spc="-85" dirty="0">
                <a:solidFill>
                  <a:srgbClr val="000000"/>
                </a:solidFill>
                <a:latin typeface="Atkinson Hyperlegible Bold"/>
              </a:rPr>
              <a:t> </a:t>
            </a:r>
            <a:r>
              <a:rPr lang="en-US" sz="3906" spc="-85" dirty="0" err="1">
                <a:solidFill>
                  <a:srgbClr val="000000"/>
                </a:solidFill>
                <a:latin typeface="Atkinson Hyperlegible Bold"/>
              </a:rPr>
              <a:t>thuận</a:t>
            </a:r>
            <a:r>
              <a:rPr lang="en-US" sz="3906" spc="-85" dirty="0">
                <a:solidFill>
                  <a:srgbClr val="000000"/>
                </a:solidFill>
                <a:latin typeface="Atkinson Hyperlegible Bold"/>
              </a:rPr>
              <a:t> </a:t>
            </a:r>
            <a:r>
              <a:rPr lang="en-US" sz="3906" spc="-85" dirty="0" err="1">
                <a:solidFill>
                  <a:srgbClr val="000000"/>
                </a:solidFill>
                <a:latin typeface="Atkinson Hyperlegible Bold"/>
              </a:rPr>
              <a:t>lợi</a:t>
            </a:r>
            <a:r>
              <a:rPr lang="en-US" sz="3906" spc="-85" dirty="0">
                <a:solidFill>
                  <a:srgbClr val="000000"/>
                </a:solidFill>
                <a:latin typeface="Atkinson Hyperlegible Bold"/>
              </a:rPr>
              <a:t> </a:t>
            </a:r>
            <a:r>
              <a:rPr lang="en-US" sz="3906" spc="-85" dirty="0" err="1">
                <a:solidFill>
                  <a:srgbClr val="000000"/>
                </a:solidFill>
                <a:latin typeface="Atkinson Hyperlegible Bold"/>
              </a:rPr>
              <a:t>của</a:t>
            </a:r>
            <a:r>
              <a:rPr lang="en-US" sz="3906" spc="-85" dirty="0">
                <a:solidFill>
                  <a:srgbClr val="000000"/>
                </a:solidFill>
                <a:latin typeface="Atkinson Hyperlegible Bold"/>
              </a:rPr>
              <a:t> </a:t>
            </a:r>
            <a:r>
              <a:rPr lang="en-US" sz="3906" spc="-85" dirty="0" err="1">
                <a:solidFill>
                  <a:srgbClr val="000000"/>
                </a:solidFill>
                <a:latin typeface="Atkinson Hyperlegible Bold"/>
              </a:rPr>
              <a:t>nước</a:t>
            </a:r>
            <a:r>
              <a:rPr lang="en-US" sz="3906" spc="-85" dirty="0">
                <a:solidFill>
                  <a:srgbClr val="000000"/>
                </a:solidFill>
                <a:latin typeface="Atkinson Hyperlegible Bold"/>
              </a:rPr>
              <a:t> ta </a:t>
            </a:r>
            <a:r>
              <a:rPr lang="en-US" sz="3906" spc="-85" dirty="0" err="1">
                <a:solidFill>
                  <a:srgbClr val="000000"/>
                </a:solidFill>
                <a:latin typeface="Atkinson Hyperlegible Bold"/>
              </a:rPr>
              <a:t>trong</a:t>
            </a:r>
            <a:r>
              <a:rPr lang="en-US" sz="3906" spc="-85" dirty="0">
                <a:solidFill>
                  <a:srgbClr val="000000"/>
                </a:solidFill>
                <a:latin typeface="Atkinson Hyperlegible Bold"/>
              </a:rPr>
              <a:t> </a:t>
            </a:r>
            <a:r>
              <a:rPr lang="en-US" sz="3906" spc="-85" dirty="0" err="1">
                <a:solidFill>
                  <a:srgbClr val="000000"/>
                </a:solidFill>
                <a:latin typeface="Atkinson Hyperlegible Bold"/>
              </a:rPr>
              <a:t>hiệp</a:t>
            </a:r>
            <a:r>
              <a:rPr lang="en-US" sz="3906" spc="-85" dirty="0">
                <a:solidFill>
                  <a:srgbClr val="000000"/>
                </a:solidFill>
                <a:latin typeface="Atkinson Hyperlegible Bold"/>
              </a:rPr>
              <a:t> </a:t>
            </a:r>
            <a:r>
              <a:rPr lang="en-US" sz="3906" spc="-85" dirty="0" err="1">
                <a:solidFill>
                  <a:srgbClr val="000000"/>
                </a:solidFill>
                <a:latin typeface="Atkinson Hyperlegible Bold"/>
              </a:rPr>
              <a:t>hội</a:t>
            </a:r>
            <a:r>
              <a:rPr lang="en-US" sz="3906" spc="-85" dirty="0">
                <a:solidFill>
                  <a:srgbClr val="000000"/>
                </a:solidFill>
                <a:latin typeface="Atkinson Hyperlegible Bold"/>
              </a:rPr>
              <a:t> ASEAN, </a:t>
            </a:r>
            <a:r>
              <a:rPr lang="en-US" sz="3906" spc="-85" dirty="0" err="1">
                <a:solidFill>
                  <a:srgbClr val="000000"/>
                </a:solidFill>
                <a:latin typeface="Atkinson Hyperlegible Bold"/>
              </a:rPr>
              <a:t>thành</a:t>
            </a:r>
            <a:r>
              <a:rPr lang="en-US" sz="3906" spc="-85" dirty="0">
                <a:solidFill>
                  <a:srgbClr val="000000"/>
                </a:solidFill>
                <a:latin typeface="Atkinson Hyperlegible Bold"/>
              </a:rPr>
              <a:t> </a:t>
            </a:r>
            <a:r>
              <a:rPr lang="en-US" sz="3906" spc="-85" dirty="0" err="1">
                <a:solidFill>
                  <a:srgbClr val="000000"/>
                </a:solidFill>
                <a:latin typeface="Atkinson Hyperlegible Bold"/>
              </a:rPr>
              <a:t>viên</a:t>
            </a:r>
            <a:r>
              <a:rPr lang="en-US" sz="3906" spc="-85" dirty="0">
                <a:solidFill>
                  <a:srgbClr val="000000"/>
                </a:solidFill>
                <a:latin typeface="Atkinson Hyperlegible Bold"/>
              </a:rPr>
              <a:t> </a:t>
            </a:r>
            <a:r>
              <a:rPr lang="en-US" sz="3906" spc="-85" dirty="0" err="1">
                <a:solidFill>
                  <a:srgbClr val="000000"/>
                </a:solidFill>
                <a:latin typeface="Atkinson Hyperlegible Bold"/>
              </a:rPr>
              <a:t>tổ</a:t>
            </a:r>
            <a:r>
              <a:rPr lang="en-US" sz="3906" spc="-85" dirty="0">
                <a:solidFill>
                  <a:srgbClr val="000000"/>
                </a:solidFill>
                <a:latin typeface="Atkinson Hyperlegible Bold"/>
              </a:rPr>
              <a:t> </a:t>
            </a:r>
            <a:r>
              <a:rPr lang="en-US" sz="3906" spc="-85" dirty="0" err="1">
                <a:solidFill>
                  <a:srgbClr val="000000"/>
                </a:solidFill>
                <a:latin typeface="Atkinson Hyperlegible Bold"/>
              </a:rPr>
              <a:t>chức</a:t>
            </a:r>
            <a:r>
              <a:rPr lang="en-US" sz="3906" spc="-85" dirty="0">
                <a:solidFill>
                  <a:srgbClr val="000000"/>
                </a:solidFill>
                <a:latin typeface="Atkinson Hyperlegible Bold"/>
              </a:rPr>
              <a:t> </a:t>
            </a:r>
            <a:r>
              <a:rPr lang="en-US" sz="3906" spc="-85" dirty="0" err="1">
                <a:solidFill>
                  <a:srgbClr val="000000"/>
                </a:solidFill>
                <a:latin typeface="Atkinson Hyperlegible Bold"/>
              </a:rPr>
              <a:t>thương</a:t>
            </a:r>
            <a:r>
              <a:rPr lang="en-US" sz="3906" spc="-85" dirty="0">
                <a:solidFill>
                  <a:srgbClr val="000000"/>
                </a:solidFill>
                <a:latin typeface="Atkinson Hyperlegible Bold"/>
              </a:rPr>
              <a:t> </a:t>
            </a:r>
            <a:r>
              <a:rPr lang="en-US" sz="3906" spc="-85" dirty="0" err="1">
                <a:solidFill>
                  <a:srgbClr val="000000"/>
                </a:solidFill>
                <a:latin typeface="Atkinson Hyperlegible Bold"/>
              </a:rPr>
              <a:t>mại</a:t>
            </a:r>
            <a:r>
              <a:rPr lang="en-US" sz="3906" spc="-85" dirty="0">
                <a:solidFill>
                  <a:srgbClr val="000000"/>
                </a:solidFill>
                <a:latin typeface="Atkinson Hyperlegible Bold"/>
              </a:rPr>
              <a:t> </a:t>
            </a:r>
            <a:r>
              <a:rPr lang="en-US" sz="3906" spc="-85" dirty="0" err="1">
                <a:solidFill>
                  <a:srgbClr val="000000"/>
                </a:solidFill>
                <a:latin typeface="Atkinson Hyperlegible Bold"/>
              </a:rPr>
              <a:t>thế</a:t>
            </a:r>
            <a:r>
              <a:rPr lang="en-US" sz="3906" spc="-85" dirty="0">
                <a:solidFill>
                  <a:srgbClr val="000000"/>
                </a:solidFill>
                <a:latin typeface="Atkinson Hyperlegible Bold"/>
              </a:rPr>
              <a:t> </a:t>
            </a:r>
            <a:r>
              <a:rPr lang="en-US" sz="3906" spc="-85" dirty="0" err="1">
                <a:solidFill>
                  <a:srgbClr val="000000"/>
                </a:solidFill>
                <a:latin typeface="Atkinson Hyperlegible Bold"/>
              </a:rPr>
              <a:t>giới</a:t>
            </a:r>
            <a:r>
              <a:rPr lang="en-US" sz="3906" spc="-85" dirty="0">
                <a:solidFill>
                  <a:srgbClr val="000000"/>
                </a:solidFill>
                <a:latin typeface="Atkinson Hyperlegible Bold"/>
              </a:rPr>
              <a:t> </a:t>
            </a:r>
            <a:r>
              <a:rPr lang="en-US" sz="3906" spc="-85" dirty="0" err="1">
                <a:solidFill>
                  <a:srgbClr val="000000"/>
                </a:solidFill>
                <a:latin typeface="Atkinson Hyperlegible Bold"/>
              </a:rPr>
              <a:t>để</a:t>
            </a:r>
            <a:r>
              <a:rPr lang="en-US" sz="3906" spc="-85" dirty="0">
                <a:solidFill>
                  <a:srgbClr val="000000"/>
                </a:solidFill>
                <a:latin typeface="Atkinson Hyperlegible Bold"/>
              </a:rPr>
              <a:t> </a:t>
            </a:r>
            <a:r>
              <a:rPr lang="en-US" sz="3906" spc="-85" dirty="0" err="1">
                <a:solidFill>
                  <a:srgbClr val="000000"/>
                </a:solidFill>
                <a:latin typeface="Atkinson Hyperlegible Bold"/>
              </a:rPr>
              <a:t>giữ</a:t>
            </a:r>
            <a:r>
              <a:rPr lang="en-US" sz="3906" spc="-85" dirty="0">
                <a:solidFill>
                  <a:srgbClr val="000000"/>
                </a:solidFill>
                <a:latin typeface="Atkinson Hyperlegible Bold"/>
              </a:rPr>
              <a:t> </a:t>
            </a:r>
            <a:r>
              <a:rPr lang="en-US" sz="3906" spc="-85" dirty="0" err="1">
                <a:solidFill>
                  <a:srgbClr val="000000"/>
                </a:solidFill>
                <a:latin typeface="Atkinson Hyperlegible Bold"/>
              </a:rPr>
              <a:t>vững</a:t>
            </a:r>
            <a:r>
              <a:rPr lang="en-US" sz="3906" spc="-85" dirty="0">
                <a:solidFill>
                  <a:srgbClr val="000000"/>
                </a:solidFill>
                <a:latin typeface="Atkinson Hyperlegible Bold"/>
              </a:rPr>
              <a:t> </a:t>
            </a:r>
            <a:r>
              <a:rPr lang="en-US" sz="3906" spc="-85" dirty="0" err="1">
                <a:solidFill>
                  <a:srgbClr val="000000"/>
                </a:solidFill>
                <a:latin typeface="Atkinson Hyperlegible Bold"/>
              </a:rPr>
              <a:t>môi</a:t>
            </a:r>
            <a:r>
              <a:rPr lang="en-US" sz="3906" spc="-85" dirty="0">
                <a:solidFill>
                  <a:srgbClr val="000000"/>
                </a:solidFill>
                <a:latin typeface="Atkinson Hyperlegible Bold"/>
              </a:rPr>
              <a:t> </a:t>
            </a:r>
            <a:r>
              <a:rPr lang="en-US" sz="3906" spc="-85" dirty="0" err="1">
                <a:solidFill>
                  <a:srgbClr val="000000"/>
                </a:solidFill>
                <a:latin typeface="Atkinson Hyperlegible Bold"/>
              </a:rPr>
              <a:t>trường</a:t>
            </a:r>
            <a:r>
              <a:rPr lang="en-US" sz="3906" spc="-85" dirty="0">
                <a:solidFill>
                  <a:srgbClr val="000000"/>
                </a:solidFill>
                <a:latin typeface="Atkinson Hyperlegible Bold"/>
              </a:rPr>
              <a:t> </a:t>
            </a:r>
            <a:r>
              <a:rPr lang="en-US" sz="3906" spc="-85" dirty="0" err="1">
                <a:solidFill>
                  <a:srgbClr val="000000"/>
                </a:solidFill>
                <a:latin typeface="Atkinson Hyperlegible Bold"/>
              </a:rPr>
              <a:t>hoà</a:t>
            </a:r>
            <a:r>
              <a:rPr lang="en-US" sz="3906" spc="-85" dirty="0">
                <a:solidFill>
                  <a:srgbClr val="000000"/>
                </a:solidFill>
                <a:latin typeface="Atkinson Hyperlegible Bold"/>
              </a:rPr>
              <a:t> </a:t>
            </a:r>
            <a:r>
              <a:rPr lang="en-US" sz="3906" spc="-85" dirty="0" err="1">
                <a:solidFill>
                  <a:srgbClr val="000000"/>
                </a:solidFill>
                <a:latin typeface="Atkinson Hyperlegible Bold"/>
              </a:rPr>
              <a:t>bình</a:t>
            </a:r>
            <a:r>
              <a:rPr lang="en-US" sz="3906" spc="-85" dirty="0">
                <a:solidFill>
                  <a:srgbClr val="000000"/>
                </a:solidFill>
                <a:latin typeface="Atkinson Hyperlegible Bold"/>
              </a:rPr>
              <a:t> </a:t>
            </a:r>
            <a:r>
              <a:rPr lang="en-US" sz="3906" spc="-85" dirty="0" err="1">
                <a:solidFill>
                  <a:srgbClr val="000000"/>
                </a:solidFill>
                <a:latin typeface="Atkinson Hyperlegible Bold"/>
              </a:rPr>
              <a:t>và</a:t>
            </a:r>
            <a:r>
              <a:rPr lang="en-US" sz="3906" spc="-85" dirty="0">
                <a:solidFill>
                  <a:srgbClr val="000000"/>
                </a:solidFill>
                <a:latin typeface="Atkinson Hyperlegible Bold"/>
              </a:rPr>
              <a:t> </a:t>
            </a:r>
            <a:r>
              <a:rPr lang="en-US" sz="3906" spc="-85" dirty="0" err="1">
                <a:solidFill>
                  <a:srgbClr val="000000"/>
                </a:solidFill>
                <a:latin typeface="Atkinson Hyperlegible Bold"/>
              </a:rPr>
              <a:t>phát</a:t>
            </a:r>
            <a:r>
              <a:rPr lang="en-US" sz="3906" spc="-85" dirty="0">
                <a:solidFill>
                  <a:srgbClr val="000000"/>
                </a:solidFill>
                <a:latin typeface="Atkinson Hyperlegible Bold"/>
              </a:rPr>
              <a:t> </a:t>
            </a:r>
            <a:r>
              <a:rPr lang="en-US" sz="3906" spc="-85" dirty="0" err="1">
                <a:solidFill>
                  <a:srgbClr val="000000"/>
                </a:solidFill>
                <a:latin typeface="Atkinson Hyperlegible Bold"/>
              </a:rPr>
              <a:t>triển</a:t>
            </a:r>
            <a:r>
              <a:rPr lang="en-US" sz="3906" spc="-85" dirty="0">
                <a:solidFill>
                  <a:srgbClr val="000000"/>
                </a:solidFill>
                <a:latin typeface="Atkinson Hyperlegible Bold"/>
              </a:rPr>
              <a:t> </a:t>
            </a:r>
            <a:r>
              <a:rPr lang="en-US" sz="3906" spc="-85" dirty="0" err="1">
                <a:solidFill>
                  <a:srgbClr val="000000"/>
                </a:solidFill>
                <a:latin typeface="Atkinson Hyperlegible Bold"/>
              </a:rPr>
              <a:t>kinh</a:t>
            </a:r>
            <a:r>
              <a:rPr lang="en-US" sz="3906" spc="-85" dirty="0">
                <a:solidFill>
                  <a:srgbClr val="000000"/>
                </a:solidFill>
                <a:latin typeface="Atkinson Hyperlegible Bold"/>
              </a:rPr>
              <a:t> </a:t>
            </a:r>
            <a:r>
              <a:rPr lang="en-US" sz="3906" spc="-85" dirty="0" err="1">
                <a:solidFill>
                  <a:srgbClr val="000000"/>
                </a:solidFill>
                <a:latin typeface="Atkinson Hyperlegible Bold"/>
              </a:rPr>
              <a:t>tế</a:t>
            </a:r>
            <a:r>
              <a:rPr lang="en-US" sz="3906" spc="-85" dirty="0">
                <a:solidFill>
                  <a:srgbClr val="000000"/>
                </a:solidFill>
                <a:latin typeface="Atkinson Hyperlegible Bold"/>
              </a:rPr>
              <a:t> </a:t>
            </a:r>
            <a:r>
              <a:rPr lang="en-US" sz="3906" spc="-85" dirty="0" err="1">
                <a:solidFill>
                  <a:srgbClr val="000000"/>
                </a:solidFill>
                <a:latin typeface="Atkinson Hyperlegible Bold"/>
              </a:rPr>
              <a:t>theo</a:t>
            </a:r>
            <a:r>
              <a:rPr lang="en-US" sz="3906" spc="-85" dirty="0">
                <a:solidFill>
                  <a:srgbClr val="000000"/>
                </a:solidFill>
                <a:latin typeface="Atkinson Hyperlegible Bold"/>
              </a:rPr>
              <a:t> </a:t>
            </a:r>
            <a:r>
              <a:rPr lang="en-US" sz="3906" spc="-85" dirty="0" err="1">
                <a:solidFill>
                  <a:srgbClr val="000000"/>
                </a:solidFill>
                <a:latin typeface="Atkinson Hyperlegible Bold"/>
              </a:rPr>
              <a:t>định</a:t>
            </a:r>
            <a:r>
              <a:rPr lang="en-US" sz="3906" spc="-85" dirty="0">
                <a:solidFill>
                  <a:srgbClr val="000000"/>
                </a:solidFill>
                <a:latin typeface="Atkinson Hyperlegible Bold"/>
              </a:rPr>
              <a:t> </a:t>
            </a:r>
            <a:r>
              <a:rPr lang="en-US" sz="3906" spc="-85" dirty="0" err="1">
                <a:solidFill>
                  <a:srgbClr val="000000"/>
                </a:solidFill>
                <a:latin typeface="Atkinson Hyperlegible Bold"/>
              </a:rPr>
              <a:t>hướng</a:t>
            </a:r>
            <a:r>
              <a:rPr lang="en-US" sz="3906" spc="-85" dirty="0">
                <a:solidFill>
                  <a:srgbClr val="000000"/>
                </a:solidFill>
                <a:latin typeface="Atkinson Hyperlegible Bold"/>
              </a:rPr>
              <a:t> </a:t>
            </a:r>
            <a:r>
              <a:rPr lang="en-US" sz="3906" spc="-85" dirty="0" err="1">
                <a:solidFill>
                  <a:srgbClr val="000000"/>
                </a:solidFill>
                <a:latin typeface="Atkinson Hyperlegible Bold"/>
              </a:rPr>
              <a:t>xã</a:t>
            </a:r>
            <a:r>
              <a:rPr lang="en-US" sz="3906" spc="-85" dirty="0">
                <a:solidFill>
                  <a:srgbClr val="000000"/>
                </a:solidFill>
                <a:latin typeface="Atkinson Hyperlegible Bold"/>
              </a:rPr>
              <a:t> </a:t>
            </a:r>
            <a:r>
              <a:rPr lang="en-US" sz="3906" spc="-85" dirty="0" err="1">
                <a:solidFill>
                  <a:srgbClr val="000000"/>
                </a:solidFill>
                <a:latin typeface="Atkinson Hyperlegible Bold"/>
              </a:rPr>
              <a:t>hội</a:t>
            </a:r>
            <a:r>
              <a:rPr lang="en-US" sz="3906" spc="-85" dirty="0">
                <a:solidFill>
                  <a:srgbClr val="000000"/>
                </a:solidFill>
                <a:latin typeface="Atkinson Hyperlegible Bold"/>
              </a:rPr>
              <a:t> </a:t>
            </a:r>
            <a:r>
              <a:rPr lang="en-US" sz="3906" spc="-85" dirty="0" err="1">
                <a:solidFill>
                  <a:srgbClr val="000000"/>
                </a:solidFill>
                <a:latin typeface="Atkinson Hyperlegible Bold"/>
              </a:rPr>
              <a:t>chủ</a:t>
            </a:r>
            <a:r>
              <a:rPr lang="en-US" sz="3906" spc="-85" dirty="0">
                <a:solidFill>
                  <a:srgbClr val="000000"/>
                </a:solidFill>
                <a:latin typeface="Atkinson Hyperlegible Bold"/>
              </a:rPr>
              <a:t> </a:t>
            </a:r>
            <a:r>
              <a:rPr lang="en-US" sz="3906" spc="-85" dirty="0" err="1">
                <a:solidFill>
                  <a:srgbClr val="000000"/>
                </a:solidFill>
                <a:latin typeface="Atkinson Hyperlegible Bold"/>
              </a:rPr>
              <a:t>nghĩa</a:t>
            </a:r>
            <a:r>
              <a:rPr lang="en-US" sz="3906" spc="-85" dirty="0">
                <a:solidFill>
                  <a:srgbClr val="000000"/>
                </a:solidFill>
                <a:latin typeface="Atkinson Hyperlegible Bold"/>
              </a:rPr>
              <a:t>…</a:t>
            </a:r>
          </a:p>
        </p:txBody>
      </p:sp>
      <p:sp>
        <p:nvSpPr>
          <p:cNvPr id="15" name="Freeform 15"/>
          <p:cNvSpPr/>
          <p:nvPr/>
        </p:nvSpPr>
        <p:spPr>
          <a:xfrm rot="-8281520">
            <a:off x="-219275" y="7386676"/>
            <a:ext cx="1142139" cy="2956995"/>
          </a:xfrm>
          <a:custGeom>
            <a:avLst/>
            <a:gdLst/>
            <a:ahLst/>
            <a:cxnLst/>
            <a:rect l="l" t="t" r="r" b="b"/>
            <a:pathLst>
              <a:path w="1142139" h="2956995">
                <a:moveTo>
                  <a:pt x="0" y="0"/>
                </a:moveTo>
                <a:lnTo>
                  <a:pt x="1142140" y="0"/>
                </a:lnTo>
                <a:lnTo>
                  <a:pt x="1142140" y="2956995"/>
                </a:lnTo>
                <a:lnTo>
                  <a:pt x="0" y="2956995"/>
                </a:lnTo>
                <a:lnTo>
                  <a:pt x="0" y="0"/>
                </a:lnTo>
                <a:close/>
              </a:path>
            </a:pathLst>
          </a:custGeom>
          <a:blipFill>
            <a:blip r:embed="rId10">
              <a:alphaModFix amt="88000"/>
            </a:blip>
            <a:stretch>
              <a:fillRect/>
            </a:stretch>
          </a:blipFill>
        </p:spPr>
        <p:txBody>
          <a:bodyPr/>
          <a:lstStyle/>
          <a:p>
            <a:endParaRPr lang="en-US"/>
          </a:p>
        </p:txBody>
      </p:sp>
      <p:sp>
        <p:nvSpPr>
          <p:cNvPr id="16" name="Freeform 16"/>
          <p:cNvSpPr/>
          <p:nvPr/>
        </p:nvSpPr>
        <p:spPr>
          <a:xfrm rot="9815928">
            <a:off x="9276132" y="-560334"/>
            <a:ext cx="1078271" cy="2791640"/>
          </a:xfrm>
          <a:custGeom>
            <a:avLst/>
            <a:gdLst/>
            <a:ahLst/>
            <a:cxnLst/>
            <a:rect l="l" t="t" r="r" b="b"/>
            <a:pathLst>
              <a:path w="1078271" h="2791640">
                <a:moveTo>
                  <a:pt x="0" y="0"/>
                </a:moveTo>
                <a:lnTo>
                  <a:pt x="1078271" y="0"/>
                </a:lnTo>
                <a:lnTo>
                  <a:pt x="1078271" y="2791640"/>
                </a:lnTo>
                <a:lnTo>
                  <a:pt x="0" y="2791640"/>
                </a:lnTo>
                <a:lnTo>
                  <a:pt x="0" y="0"/>
                </a:lnTo>
                <a:close/>
              </a:path>
            </a:pathLst>
          </a:custGeom>
          <a:blipFill>
            <a:blip r:embed="rId10">
              <a:alphaModFix amt="88000"/>
            </a:blip>
            <a:stretch>
              <a:fillRect/>
            </a:stretch>
          </a:blipFill>
        </p:spPr>
        <p:txBody>
          <a:bodyPr/>
          <a:lstStyle/>
          <a:p>
            <a:endParaRPr lang="en-US"/>
          </a:p>
        </p:txBody>
      </p:sp>
      <p:sp>
        <p:nvSpPr>
          <p:cNvPr id="17" name="Freeform 17"/>
          <p:cNvSpPr/>
          <p:nvPr/>
        </p:nvSpPr>
        <p:spPr>
          <a:xfrm rot="-3265068">
            <a:off x="-662749" y="9466722"/>
            <a:ext cx="2274498" cy="1546675"/>
          </a:xfrm>
          <a:custGeom>
            <a:avLst/>
            <a:gdLst/>
            <a:ahLst/>
            <a:cxnLst/>
            <a:rect l="l" t="t" r="r" b="b"/>
            <a:pathLst>
              <a:path w="2274498" h="1546675">
                <a:moveTo>
                  <a:pt x="0" y="0"/>
                </a:moveTo>
                <a:lnTo>
                  <a:pt x="2274499" y="0"/>
                </a:lnTo>
                <a:lnTo>
                  <a:pt x="2274499" y="1546675"/>
                </a:lnTo>
                <a:lnTo>
                  <a:pt x="0" y="1546675"/>
                </a:lnTo>
                <a:lnTo>
                  <a:pt x="0" y="0"/>
                </a:lnTo>
                <a:close/>
              </a:path>
            </a:pathLst>
          </a:custGeom>
          <a:blipFill>
            <a:blip r:embed="rId11">
              <a:alphaModFix amt="70000"/>
            </a:blip>
            <a:stretch>
              <a:fillRect l="-248721"/>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644" r="-3644"/>
            </a:stretch>
          </a:blipFill>
        </p:spPr>
        <p:txBody>
          <a:bodyPr/>
          <a:lstStyle/>
          <a:p>
            <a:endParaRPr lang="en-US"/>
          </a:p>
        </p:txBody>
      </p:sp>
      <p:sp>
        <p:nvSpPr>
          <p:cNvPr id="3" name="TextBox 3"/>
          <p:cNvSpPr txBox="1"/>
          <p:nvPr/>
        </p:nvSpPr>
        <p:spPr>
          <a:xfrm>
            <a:off x="3271396" y="3727464"/>
            <a:ext cx="11745208" cy="2161967"/>
          </a:xfrm>
          <a:prstGeom prst="rect">
            <a:avLst/>
          </a:prstGeom>
        </p:spPr>
        <p:txBody>
          <a:bodyPr lIns="0" tIns="0" rIns="0" bIns="0" rtlCol="0" anchor="t">
            <a:spAutoFit/>
          </a:bodyPr>
          <a:lstStyle/>
          <a:p>
            <a:pPr algn="ctr">
              <a:lnSpc>
                <a:spcPts val="17643"/>
              </a:lnSpc>
              <a:spcBef>
                <a:spcPct val="0"/>
              </a:spcBef>
            </a:pPr>
            <a:r>
              <a:rPr lang="en-US" sz="12602" spc="945">
                <a:solidFill>
                  <a:srgbClr val="FFFFFF"/>
                </a:solidFill>
                <a:latin typeface="Black Mango Semi-Bold"/>
              </a:rPr>
              <a:t>Thách thức</a:t>
            </a:r>
          </a:p>
        </p:txBody>
      </p:sp>
      <p:sp>
        <p:nvSpPr>
          <p:cNvPr id="4" name="AutoShape 4"/>
          <p:cNvSpPr/>
          <p:nvPr/>
        </p:nvSpPr>
        <p:spPr>
          <a:xfrm flipH="1" flipV="1">
            <a:off x="-1879384" y="6466334"/>
            <a:ext cx="6796659" cy="19050"/>
          </a:xfrm>
          <a:prstGeom prst="line">
            <a:avLst/>
          </a:prstGeom>
          <a:ln w="381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H="1">
            <a:off x="13410960" y="6428234"/>
            <a:ext cx="6672956" cy="1905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txBody>
          <a:bodyPr/>
          <a:lstStyle/>
          <a:p>
            <a:endParaRPr lang="en-US"/>
          </a:p>
        </p:txBody>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6" name="Group 6"/>
          <p:cNvGrpSpPr>
            <a:grpSpLocks noChangeAspect="1"/>
          </p:cNvGrpSpPr>
          <p:nvPr/>
        </p:nvGrpSpPr>
        <p:grpSpPr>
          <a:xfrm rot="126589">
            <a:off x="90997" y="5276754"/>
            <a:ext cx="7332603" cy="507850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l="-8982" r="-8982"/>
              </a:stretch>
            </a:blipFill>
          </p:spPr>
          <p:txBody>
            <a:bodyPr/>
            <a:lstStyle/>
            <a:p>
              <a:endParaRPr lang="en-US"/>
            </a:p>
          </p:txBody>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9" name="Group 9"/>
          <p:cNvGrpSpPr/>
          <p:nvPr/>
        </p:nvGrpSpPr>
        <p:grpSpPr>
          <a:xfrm>
            <a:off x="7675602" y="3881873"/>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txBody>
            <a:bodyPr/>
            <a:lstStyle/>
            <a:p>
              <a:endParaRPr lang="en-US"/>
            </a:p>
          </p:txBody>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2" name="Freeform 12"/>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8"/>
            <a:stretch>
              <a:fillRect/>
            </a:stretch>
          </a:blipFill>
        </p:spPr>
        <p:txBody>
          <a:bodyPr/>
          <a:lstStyle/>
          <a:p>
            <a:endParaRPr lang="en-US"/>
          </a:p>
        </p:txBody>
      </p:sp>
      <p:sp>
        <p:nvSpPr>
          <p:cNvPr id="13" name="Freeform 13"/>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9">
              <a:alphaModFix amt="88000"/>
            </a:blip>
            <a:stretch>
              <a:fillRect/>
            </a:stretch>
          </a:blipFill>
        </p:spPr>
        <p:txBody>
          <a:bodyPr/>
          <a:lstStyle/>
          <a:p>
            <a:endParaRPr lang="en-US"/>
          </a:p>
        </p:txBody>
      </p:sp>
      <p:sp>
        <p:nvSpPr>
          <p:cNvPr id="14" name="TextBox 14"/>
          <p:cNvSpPr txBox="1"/>
          <p:nvPr/>
        </p:nvSpPr>
        <p:spPr>
          <a:xfrm>
            <a:off x="7617379" y="1328857"/>
            <a:ext cx="7698009" cy="2130679"/>
          </a:xfrm>
          <a:prstGeom prst="rect">
            <a:avLst/>
          </a:prstGeom>
        </p:spPr>
        <p:txBody>
          <a:bodyPr lIns="0" tIns="0" rIns="0" bIns="0" rtlCol="0" anchor="t">
            <a:spAutoFit/>
          </a:bodyPr>
          <a:lstStyle/>
          <a:p>
            <a:pPr>
              <a:lnSpc>
                <a:spcPts val="5632"/>
              </a:lnSpc>
            </a:pPr>
            <a:r>
              <a:rPr lang="en-US" sz="4299" spc="-141">
                <a:solidFill>
                  <a:srgbClr val="000000"/>
                </a:solidFill>
                <a:latin typeface="Atkinson Hyperlegible Bold"/>
              </a:rPr>
              <a:t>Tụt hậu xa hơn về kinh tế so với nhiều nước trong khu vực và trên thế giới</a:t>
            </a:r>
          </a:p>
        </p:txBody>
      </p:sp>
      <p:sp>
        <p:nvSpPr>
          <p:cNvPr id="15" name="TextBox 15"/>
          <p:cNvSpPr txBox="1"/>
          <p:nvPr/>
        </p:nvSpPr>
        <p:spPr>
          <a:xfrm>
            <a:off x="7675602" y="4559380"/>
            <a:ext cx="7698009" cy="4335399"/>
          </a:xfrm>
          <a:prstGeom prst="rect">
            <a:avLst/>
          </a:prstGeom>
        </p:spPr>
        <p:txBody>
          <a:bodyPr lIns="0" tIns="0" rIns="0" bIns="0" rtlCol="0" anchor="t">
            <a:spAutoFit/>
          </a:bodyPr>
          <a:lstStyle/>
          <a:p>
            <a:pPr>
              <a:lnSpc>
                <a:spcPts val="4323"/>
              </a:lnSpc>
            </a:pPr>
            <a:r>
              <a:rPr lang="en-US" sz="3300" spc="-108">
                <a:solidFill>
                  <a:srgbClr val="000000"/>
                </a:solidFill>
                <a:latin typeface="Atkinson Hyperlegible"/>
              </a:rPr>
              <a:t>Kinh tế Việt Nam còn tụt hậu so với thế giới, công nghệ chưa phát triển</a:t>
            </a:r>
          </a:p>
          <a:p>
            <a:pPr>
              <a:lnSpc>
                <a:spcPts val="4323"/>
              </a:lnSpc>
            </a:pPr>
            <a:endParaRPr lang="en-US" sz="3300" spc="-108">
              <a:solidFill>
                <a:srgbClr val="000000"/>
              </a:solidFill>
              <a:latin typeface="Atkinson Hyperlegible"/>
            </a:endParaRPr>
          </a:p>
          <a:p>
            <a:pPr>
              <a:lnSpc>
                <a:spcPts val="4323"/>
              </a:lnSpc>
            </a:pPr>
            <a:r>
              <a:rPr lang="en-US" sz="3300" spc="-108">
                <a:solidFill>
                  <a:srgbClr val="000000"/>
                </a:solidFill>
                <a:latin typeface="Atkinson Hyperlegible"/>
              </a:rPr>
              <a:t>Ngành thép Việt Nam còn kém phát triển không đủ cung</a:t>
            </a:r>
          </a:p>
          <a:p>
            <a:pPr>
              <a:lnSpc>
                <a:spcPts val="4323"/>
              </a:lnSpc>
            </a:pPr>
            <a:endParaRPr lang="en-US" sz="3300" spc="-108">
              <a:solidFill>
                <a:srgbClr val="000000"/>
              </a:solidFill>
              <a:latin typeface="Atkinson Hyperlegible"/>
            </a:endParaRPr>
          </a:p>
          <a:p>
            <a:pPr>
              <a:lnSpc>
                <a:spcPts val="4323"/>
              </a:lnSpc>
            </a:pPr>
            <a:r>
              <a:rPr lang="en-US" sz="3300" spc="-108">
                <a:solidFill>
                  <a:srgbClr val="000000"/>
                </a:solidFill>
                <a:latin typeface="Atkinson Hyperlegible"/>
              </a:rPr>
              <a:t>Hạn chế khả năng xây dựng lực lượng vũ trang nhân dân Việt Nam</a:t>
            </a:r>
          </a:p>
        </p:txBody>
      </p:sp>
      <p:grpSp>
        <p:nvGrpSpPr>
          <p:cNvPr id="16" name="Group 16"/>
          <p:cNvGrpSpPr>
            <a:grpSpLocks noChangeAspect="1"/>
          </p:cNvGrpSpPr>
          <p:nvPr/>
        </p:nvGrpSpPr>
        <p:grpSpPr>
          <a:xfrm rot="76672">
            <a:off x="-73155" y="318710"/>
            <a:ext cx="7332603" cy="5078507"/>
            <a:chOff x="0" y="0"/>
            <a:chExt cx="3429000" cy="2374900"/>
          </a:xfrm>
        </p:grpSpPr>
        <p:sp>
          <p:nvSpPr>
            <p:cNvPr id="17" name="Freeform 1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0"/>
              <a:stretch>
                <a:fillRect l="-2944" r="-2944"/>
              </a:stretch>
            </a:blipFill>
          </p:spPr>
          <p:txBody>
            <a:bodyPr/>
            <a:lstStyle/>
            <a:p>
              <a:endParaRPr lang="en-US"/>
            </a:p>
          </p:txBody>
        </p:sp>
        <p:sp>
          <p:nvSpPr>
            <p:cNvPr id="18" name="Freeform 1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txBody>
          <a:bodyPr/>
          <a:lstStyle/>
          <a:p>
            <a:endParaRPr lang="en-US"/>
          </a:p>
        </p:txBody>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6" name="Group 6"/>
          <p:cNvGrpSpPr>
            <a:grpSpLocks noChangeAspect="1"/>
          </p:cNvGrpSpPr>
          <p:nvPr/>
        </p:nvGrpSpPr>
        <p:grpSpPr>
          <a:xfrm rot="-308860">
            <a:off x="1448128" y="5462210"/>
            <a:ext cx="7332603" cy="507850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309" b="-309"/>
              </a:stretch>
            </a:blipFill>
          </p:spPr>
          <p:txBody>
            <a:bodyPr/>
            <a:lstStyle/>
            <a:p>
              <a:endParaRPr lang="en-US"/>
            </a:p>
          </p:txBody>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9" name="Group 9"/>
          <p:cNvGrpSpPr/>
          <p:nvPr/>
        </p:nvGrpSpPr>
        <p:grpSpPr>
          <a:xfrm>
            <a:off x="7617379" y="4155338"/>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txBody>
            <a:bodyPr/>
            <a:lstStyle/>
            <a:p>
              <a:endParaRPr lang="en-US"/>
            </a:p>
          </p:txBody>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2" name="Freeform 12"/>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8"/>
            <a:stretch>
              <a:fillRect/>
            </a:stretch>
          </a:blipFill>
        </p:spPr>
        <p:txBody>
          <a:bodyPr/>
          <a:lstStyle/>
          <a:p>
            <a:endParaRPr lang="en-US"/>
          </a:p>
        </p:txBody>
      </p:sp>
      <p:sp>
        <p:nvSpPr>
          <p:cNvPr id="13" name="Freeform 13"/>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9">
              <a:alphaModFix amt="88000"/>
            </a:blip>
            <a:stretch>
              <a:fillRect/>
            </a:stretch>
          </a:blipFill>
        </p:spPr>
        <p:txBody>
          <a:bodyPr/>
          <a:lstStyle/>
          <a:p>
            <a:endParaRPr lang="en-US"/>
          </a:p>
        </p:txBody>
      </p:sp>
      <p:sp>
        <p:nvSpPr>
          <p:cNvPr id="14" name="TextBox 14"/>
          <p:cNvSpPr txBox="1"/>
          <p:nvPr/>
        </p:nvSpPr>
        <p:spPr>
          <a:xfrm>
            <a:off x="7617379" y="819488"/>
            <a:ext cx="7698009" cy="2845054"/>
          </a:xfrm>
          <a:prstGeom prst="rect">
            <a:avLst/>
          </a:prstGeom>
        </p:spPr>
        <p:txBody>
          <a:bodyPr lIns="0" tIns="0" rIns="0" bIns="0" rtlCol="0" anchor="t">
            <a:spAutoFit/>
          </a:bodyPr>
          <a:lstStyle/>
          <a:p>
            <a:pPr>
              <a:lnSpc>
                <a:spcPts val="5632"/>
              </a:lnSpc>
            </a:pPr>
            <a:r>
              <a:rPr lang="en-US" sz="4299" spc="-141">
                <a:solidFill>
                  <a:srgbClr val="000000"/>
                </a:solidFill>
                <a:latin typeface="Atkinson Hyperlegible Bold"/>
              </a:rPr>
              <a:t>Suy thoái về chính trị, tư tưởng, đạo đức, lối sống và tệ quan liêu, tham nhũng, lãng phí đang diễn biến phức tạp</a:t>
            </a:r>
          </a:p>
        </p:txBody>
      </p:sp>
      <p:grpSp>
        <p:nvGrpSpPr>
          <p:cNvPr id="15" name="Group 15"/>
          <p:cNvGrpSpPr>
            <a:grpSpLocks noChangeAspect="1"/>
          </p:cNvGrpSpPr>
          <p:nvPr/>
        </p:nvGrpSpPr>
        <p:grpSpPr>
          <a:xfrm rot="198714">
            <a:off x="-49007" y="207567"/>
            <a:ext cx="7332603" cy="5078507"/>
            <a:chOff x="0" y="0"/>
            <a:chExt cx="3429000" cy="2374900"/>
          </a:xfrm>
        </p:grpSpPr>
        <p:sp>
          <p:nvSpPr>
            <p:cNvPr id="16" name="Freeform 16"/>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0"/>
              <a:stretch>
                <a:fillRect l="-3090" r="-3090"/>
              </a:stretch>
            </a:blipFill>
          </p:spPr>
          <p:txBody>
            <a:bodyPr/>
            <a:lstStyle/>
            <a:p>
              <a:endParaRPr lang="en-US"/>
            </a:p>
          </p:txBody>
        </p:sp>
        <p:sp>
          <p:nvSpPr>
            <p:cNvPr id="17" name="Freeform 17"/>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18" name="Group 18"/>
          <p:cNvGrpSpPr>
            <a:grpSpLocks noChangeAspect="1"/>
          </p:cNvGrpSpPr>
          <p:nvPr/>
        </p:nvGrpSpPr>
        <p:grpSpPr>
          <a:xfrm rot="242717">
            <a:off x="9163771" y="4956181"/>
            <a:ext cx="7332603" cy="5078507"/>
            <a:chOff x="0" y="0"/>
            <a:chExt cx="3429000" cy="2374900"/>
          </a:xfrm>
        </p:grpSpPr>
        <p:sp>
          <p:nvSpPr>
            <p:cNvPr id="19" name="Freeform 1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1"/>
              <a:stretch>
                <a:fillRect l="-3155" r="-3155"/>
              </a:stretch>
            </a:blipFill>
          </p:spPr>
          <p:txBody>
            <a:bodyPr/>
            <a:lstStyle/>
            <a:p>
              <a:endParaRPr lang="en-US"/>
            </a:p>
          </p:txBody>
        </p:sp>
        <p:sp>
          <p:nvSpPr>
            <p:cNvPr id="20" name="Freeform 2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txBody>
          <a:bodyPr/>
          <a:lstStyle/>
          <a:p>
            <a:endParaRPr lang="en-US"/>
          </a:p>
        </p:txBody>
      </p:sp>
      <p:sp>
        <p:nvSpPr>
          <p:cNvPr id="3" name="Freeform 3"/>
          <p:cNvSpPr/>
          <p:nvPr/>
        </p:nvSpPr>
        <p:spPr>
          <a:xfrm rot="-10800000" flipH="1" flipV="1">
            <a:off x="0" y="-836991"/>
            <a:ext cx="17929860" cy="11960981"/>
          </a:xfrm>
          <a:custGeom>
            <a:avLst/>
            <a:gdLst/>
            <a:ahLst/>
            <a:cxnLst/>
            <a:rect l="l" t="t" r="r" b="b"/>
            <a:pathLst>
              <a:path w="17929860" h="11960981">
                <a:moveTo>
                  <a:pt x="17929860" y="11960982"/>
                </a:moveTo>
                <a:lnTo>
                  <a:pt x="0" y="11960982"/>
                </a:lnTo>
                <a:lnTo>
                  <a:pt x="0" y="0"/>
                </a:lnTo>
                <a:lnTo>
                  <a:pt x="17929860" y="0"/>
                </a:lnTo>
                <a:lnTo>
                  <a:pt x="17929860" y="11960982"/>
                </a:lnTo>
                <a:close/>
              </a:path>
            </a:pathLst>
          </a:custGeom>
          <a:blipFill>
            <a:blip r:embed="rId3"/>
            <a:stretch>
              <a:fillRect/>
            </a:stretch>
          </a:blipFill>
        </p:spPr>
        <p:txBody>
          <a:bodyPr/>
          <a:lstStyle/>
          <a:p>
            <a:endParaRPr lang="en-US"/>
          </a:p>
        </p:txBody>
      </p:sp>
      <p:grpSp>
        <p:nvGrpSpPr>
          <p:cNvPr id="4" name="Group 4"/>
          <p:cNvGrpSpPr/>
          <p:nvPr/>
        </p:nvGrpSpPr>
        <p:grpSpPr>
          <a:xfrm>
            <a:off x="949009" y="289263"/>
            <a:ext cx="2936736" cy="2929438"/>
            <a:chOff x="0" y="0"/>
            <a:chExt cx="3915647" cy="3905917"/>
          </a:xfrm>
        </p:grpSpPr>
        <p:sp>
          <p:nvSpPr>
            <p:cNvPr id="5" name="Freeform 5"/>
            <p:cNvSpPr/>
            <p:nvPr/>
          </p:nvSpPr>
          <p:spPr>
            <a:xfrm>
              <a:off x="0" y="0"/>
              <a:ext cx="3915647" cy="3905917"/>
            </a:xfrm>
            <a:custGeom>
              <a:avLst/>
              <a:gdLst/>
              <a:ahLst/>
              <a:cxnLst/>
              <a:rect l="l" t="t" r="r" b="b"/>
              <a:pathLst>
                <a:path w="3915647" h="3905917">
                  <a:moveTo>
                    <a:pt x="0" y="0"/>
                  </a:moveTo>
                  <a:lnTo>
                    <a:pt x="3915647" y="0"/>
                  </a:lnTo>
                  <a:lnTo>
                    <a:pt x="3915647" y="3905917"/>
                  </a:lnTo>
                  <a:lnTo>
                    <a:pt x="0" y="3905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32839" y="333443"/>
              <a:ext cx="3228614" cy="3230909"/>
            </a:xfrm>
            <a:custGeom>
              <a:avLst/>
              <a:gdLst/>
              <a:ahLst/>
              <a:cxnLst/>
              <a:rect l="l" t="t" r="r" b="b"/>
              <a:pathLst>
                <a:path w="3228614" h="3230909">
                  <a:moveTo>
                    <a:pt x="0" y="0"/>
                  </a:moveTo>
                  <a:lnTo>
                    <a:pt x="3228614" y="0"/>
                  </a:lnTo>
                  <a:lnTo>
                    <a:pt x="3228614" y="3230909"/>
                  </a:lnTo>
                  <a:lnTo>
                    <a:pt x="0" y="3230909"/>
                  </a:lnTo>
                  <a:lnTo>
                    <a:pt x="0" y="0"/>
                  </a:lnTo>
                  <a:close/>
                </a:path>
              </a:pathLst>
            </a:custGeom>
            <a:blipFill>
              <a:blip r:embed="rId6"/>
              <a:stretch>
                <a:fillRect l="-30056" r="-30056"/>
              </a:stretch>
            </a:blipFill>
          </p:spPr>
          <p:txBody>
            <a:bodyPr/>
            <a:lstStyle/>
            <a:p>
              <a:endParaRPr lang="en-US"/>
            </a:p>
          </p:txBody>
        </p:sp>
      </p:grpSp>
      <p:sp>
        <p:nvSpPr>
          <p:cNvPr id="7" name="Freeform 7"/>
          <p:cNvSpPr/>
          <p:nvPr/>
        </p:nvSpPr>
        <p:spPr>
          <a:xfrm rot="-1855457">
            <a:off x="17561223" y="-375144"/>
            <a:ext cx="1239885" cy="4001242"/>
          </a:xfrm>
          <a:custGeom>
            <a:avLst/>
            <a:gdLst/>
            <a:ahLst/>
            <a:cxnLst/>
            <a:rect l="l" t="t" r="r" b="b"/>
            <a:pathLst>
              <a:path w="1239885" h="4001242">
                <a:moveTo>
                  <a:pt x="0" y="0"/>
                </a:moveTo>
                <a:lnTo>
                  <a:pt x="1239885" y="0"/>
                </a:lnTo>
                <a:lnTo>
                  <a:pt x="1239885" y="4001242"/>
                </a:lnTo>
                <a:lnTo>
                  <a:pt x="0" y="4001242"/>
                </a:lnTo>
                <a:lnTo>
                  <a:pt x="0" y="0"/>
                </a:lnTo>
                <a:close/>
              </a:path>
            </a:pathLst>
          </a:custGeom>
          <a:blipFill>
            <a:blip r:embed="rId7">
              <a:alphaModFix amt="88000"/>
            </a:blip>
            <a:stretch>
              <a:fillRect l="-12323" r="-12323"/>
            </a:stretch>
          </a:blipFill>
        </p:spPr>
        <p:txBody>
          <a:bodyPr/>
          <a:lstStyle/>
          <a:p>
            <a:endParaRPr lang="en-US"/>
          </a:p>
        </p:txBody>
      </p:sp>
      <p:sp>
        <p:nvSpPr>
          <p:cNvPr id="8" name="Freeform 8"/>
          <p:cNvSpPr/>
          <p:nvPr/>
        </p:nvSpPr>
        <p:spPr>
          <a:xfrm rot="-8696648">
            <a:off x="15208406" y="1452723"/>
            <a:ext cx="4137046" cy="1333653"/>
          </a:xfrm>
          <a:custGeom>
            <a:avLst/>
            <a:gdLst/>
            <a:ahLst/>
            <a:cxnLst/>
            <a:rect l="l" t="t" r="r" b="b"/>
            <a:pathLst>
              <a:path w="4137046" h="1333653">
                <a:moveTo>
                  <a:pt x="0" y="0"/>
                </a:moveTo>
                <a:lnTo>
                  <a:pt x="4137045" y="0"/>
                </a:lnTo>
                <a:lnTo>
                  <a:pt x="4137045" y="1333653"/>
                </a:lnTo>
                <a:lnTo>
                  <a:pt x="0" y="1333653"/>
                </a:lnTo>
                <a:lnTo>
                  <a:pt x="0" y="0"/>
                </a:lnTo>
                <a:close/>
              </a:path>
            </a:pathLst>
          </a:custGeom>
          <a:blipFill>
            <a:blip r:embed="rId8">
              <a:alphaModFix amt="70000"/>
            </a:blip>
            <a:stretch>
              <a:fillRect l="-65317"/>
            </a:stretch>
          </a:blipFill>
        </p:spPr>
        <p:txBody>
          <a:bodyPr/>
          <a:lstStyle/>
          <a:p>
            <a:endParaRPr lang="en-US"/>
          </a:p>
        </p:txBody>
      </p:sp>
      <p:sp>
        <p:nvSpPr>
          <p:cNvPr id="9" name="TextBox 9"/>
          <p:cNvSpPr txBox="1"/>
          <p:nvPr/>
        </p:nvSpPr>
        <p:spPr>
          <a:xfrm>
            <a:off x="4171494" y="357008"/>
            <a:ext cx="4972506" cy="483870"/>
          </a:xfrm>
          <a:prstGeom prst="rect">
            <a:avLst/>
          </a:prstGeom>
        </p:spPr>
        <p:txBody>
          <a:bodyPr lIns="0" tIns="0" rIns="0" bIns="0" rtlCol="0" anchor="t">
            <a:spAutoFit/>
          </a:bodyPr>
          <a:lstStyle/>
          <a:p>
            <a:pPr>
              <a:lnSpc>
                <a:spcPts val="3839"/>
              </a:lnSpc>
            </a:pPr>
            <a:r>
              <a:rPr lang="en-US" sz="2999">
                <a:solidFill>
                  <a:srgbClr val="3D2007"/>
                </a:solidFill>
                <a:latin typeface="Atkinson Hyperlegible Bold"/>
              </a:rPr>
              <a:t>Bà Trương Mỹ Lan</a:t>
            </a:r>
          </a:p>
        </p:txBody>
      </p:sp>
      <p:sp>
        <p:nvSpPr>
          <p:cNvPr id="10" name="TextBox 10"/>
          <p:cNvSpPr txBox="1"/>
          <p:nvPr/>
        </p:nvSpPr>
        <p:spPr>
          <a:xfrm>
            <a:off x="4171494" y="1180607"/>
            <a:ext cx="11029149" cy="1818965"/>
          </a:xfrm>
          <a:prstGeom prst="rect">
            <a:avLst/>
          </a:prstGeom>
        </p:spPr>
        <p:txBody>
          <a:bodyPr lIns="0" tIns="0" rIns="0" bIns="0" rtlCol="0" anchor="t">
            <a:spAutoFit/>
          </a:bodyPr>
          <a:lstStyle/>
          <a:p>
            <a:pPr algn="just">
              <a:lnSpc>
                <a:spcPts val="3639"/>
              </a:lnSpc>
            </a:pPr>
            <a:r>
              <a:rPr lang="en-US" sz="2843">
                <a:solidFill>
                  <a:srgbClr val="3D2007"/>
                </a:solidFill>
                <a:latin typeface="Atkinson Hyperlegible"/>
              </a:rPr>
              <a:t>Chủ tịch Vạn Thịnh Phát tham ô chiếm đoạt 304.000 tỉ của ngân hàng SCB. Điều đáng nói ở đây là các người có liên quan đến vụ tham ô này có 15 cựu cán bộ Ngân hàng Nhà nước; 3 cựu cán bộ Thanh tra Chính phủ; một cựu cán bộ Kiểm toán Nhà nước.</a:t>
            </a:r>
          </a:p>
        </p:txBody>
      </p:sp>
      <p:grpSp>
        <p:nvGrpSpPr>
          <p:cNvPr id="11" name="Group 11"/>
          <p:cNvGrpSpPr>
            <a:grpSpLocks noChangeAspect="1"/>
          </p:cNvGrpSpPr>
          <p:nvPr/>
        </p:nvGrpSpPr>
        <p:grpSpPr>
          <a:xfrm rot="-121296">
            <a:off x="-246312" y="3133668"/>
            <a:ext cx="6582274" cy="4558835"/>
            <a:chOff x="0" y="0"/>
            <a:chExt cx="3429000" cy="2374900"/>
          </a:xfrm>
        </p:grpSpPr>
        <p:sp>
          <p:nvSpPr>
            <p:cNvPr id="12" name="Freeform 12"/>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l="-8894" r="-8894"/>
              </a:stretch>
            </a:blipFill>
          </p:spPr>
          <p:txBody>
            <a:bodyPr/>
            <a:lstStyle/>
            <a:p>
              <a:endParaRPr lang="en-US"/>
            </a:p>
          </p:txBody>
        </p:sp>
        <p:sp>
          <p:nvSpPr>
            <p:cNvPr id="13" name="Freeform 13"/>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10"/>
              <a:stretch>
                <a:fillRect l="-2902" t="-10996" r="-2492" b="-11124"/>
              </a:stretch>
            </a:blipFill>
          </p:spPr>
          <p:txBody>
            <a:bodyPr/>
            <a:lstStyle/>
            <a:p>
              <a:endParaRPr lang="en-US"/>
            </a:p>
          </p:txBody>
        </p:sp>
      </p:grpSp>
      <p:grpSp>
        <p:nvGrpSpPr>
          <p:cNvPr id="14" name="Group 14"/>
          <p:cNvGrpSpPr>
            <a:grpSpLocks noChangeAspect="1"/>
          </p:cNvGrpSpPr>
          <p:nvPr/>
        </p:nvGrpSpPr>
        <p:grpSpPr>
          <a:xfrm rot="1723080">
            <a:off x="10848563" y="3853516"/>
            <a:ext cx="7332603" cy="5078507"/>
            <a:chOff x="0" y="0"/>
            <a:chExt cx="3429000" cy="2374900"/>
          </a:xfrm>
        </p:grpSpPr>
        <p:sp>
          <p:nvSpPr>
            <p:cNvPr id="15" name="Freeform 1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1"/>
              <a:stretch>
                <a:fillRect l="-8894" r="-8894"/>
              </a:stretch>
            </a:blipFill>
          </p:spPr>
          <p:txBody>
            <a:bodyPr/>
            <a:lstStyle/>
            <a:p>
              <a:endParaRPr lang="en-US"/>
            </a:p>
          </p:txBody>
        </p:sp>
        <p:sp>
          <p:nvSpPr>
            <p:cNvPr id="16" name="Freeform 1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10"/>
              <a:stretch>
                <a:fillRect l="-2902" t="-10996" r="-2492" b="-11124"/>
              </a:stretch>
            </a:blipFill>
          </p:spPr>
          <p:txBody>
            <a:bodyPr/>
            <a:lstStyle/>
            <a:p>
              <a:endParaRPr lang="en-US"/>
            </a:p>
          </p:txBody>
        </p:sp>
      </p:grpSp>
      <p:grpSp>
        <p:nvGrpSpPr>
          <p:cNvPr id="17" name="Group 17"/>
          <p:cNvGrpSpPr>
            <a:grpSpLocks noChangeAspect="1"/>
          </p:cNvGrpSpPr>
          <p:nvPr/>
        </p:nvGrpSpPr>
        <p:grpSpPr>
          <a:xfrm rot="447584">
            <a:off x="4985034" y="4278042"/>
            <a:ext cx="6848977" cy="4743551"/>
            <a:chOff x="0" y="0"/>
            <a:chExt cx="3429000" cy="2374900"/>
          </a:xfrm>
        </p:grpSpPr>
        <p:sp>
          <p:nvSpPr>
            <p:cNvPr id="18" name="Freeform 18"/>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2"/>
              <a:stretch>
                <a:fillRect l="-8894" r="-8894"/>
              </a:stretch>
            </a:blipFill>
          </p:spPr>
          <p:txBody>
            <a:bodyPr/>
            <a:lstStyle/>
            <a:p>
              <a:endParaRPr lang="en-US"/>
            </a:p>
          </p:txBody>
        </p:sp>
        <p:sp>
          <p:nvSpPr>
            <p:cNvPr id="19" name="Freeform 19"/>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10"/>
              <a:stretch>
                <a:fillRect l="-2902" t="-10996" r="-2492" b="-11124"/>
              </a:stretch>
            </a:blipFill>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txBody>
          <a:bodyPr/>
          <a:lstStyle/>
          <a:p>
            <a:endParaRPr lang="en-US"/>
          </a:p>
        </p:txBody>
      </p:sp>
      <p:sp>
        <p:nvSpPr>
          <p:cNvPr id="3" name="Freeform 3"/>
          <p:cNvSpPr/>
          <p:nvPr/>
        </p:nvSpPr>
        <p:spPr>
          <a:xfrm rot="-10800000" flipH="1" flipV="1">
            <a:off x="0" y="-836991"/>
            <a:ext cx="17929860" cy="11960981"/>
          </a:xfrm>
          <a:custGeom>
            <a:avLst/>
            <a:gdLst/>
            <a:ahLst/>
            <a:cxnLst/>
            <a:rect l="l" t="t" r="r" b="b"/>
            <a:pathLst>
              <a:path w="17929860" h="11960981">
                <a:moveTo>
                  <a:pt x="17929860" y="11960982"/>
                </a:moveTo>
                <a:lnTo>
                  <a:pt x="0" y="11960982"/>
                </a:lnTo>
                <a:lnTo>
                  <a:pt x="0" y="0"/>
                </a:lnTo>
                <a:lnTo>
                  <a:pt x="17929860" y="0"/>
                </a:lnTo>
                <a:lnTo>
                  <a:pt x="17929860" y="11960982"/>
                </a:lnTo>
                <a:close/>
              </a:path>
            </a:pathLst>
          </a:custGeom>
          <a:blipFill>
            <a:blip r:embed="rId3"/>
            <a:stretch>
              <a:fillRect/>
            </a:stretch>
          </a:blipFill>
        </p:spPr>
        <p:txBody>
          <a:bodyPr/>
          <a:lstStyle/>
          <a:p>
            <a:endParaRPr lang="en-US"/>
          </a:p>
        </p:txBody>
      </p:sp>
      <p:grpSp>
        <p:nvGrpSpPr>
          <p:cNvPr id="4" name="Group 4"/>
          <p:cNvGrpSpPr/>
          <p:nvPr/>
        </p:nvGrpSpPr>
        <p:grpSpPr>
          <a:xfrm>
            <a:off x="949009" y="289263"/>
            <a:ext cx="2936736" cy="2929438"/>
            <a:chOff x="0" y="0"/>
            <a:chExt cx="3915647" cy="3905917"/>
          </a:xfrm>
        </p:grpSpPr>
        <p:sp>
          <p:nvSpPr>
            <p:cNvPr id="5" name="Freeform 5"/>
            <p:cNvSpPr/>
            <p:nvPr/>
          </p:nvSpPr>
          <p:spPr>
            <a:xfrm>
              <a:off x="0" y="0"/>
              <a:ext cx="3915647" cy="3905917"/>
            </a:xfrm>
            <a:custGeom>
              <a:avLst/>
              <a:gdLst/>
              <a:ahLst/>
              <a:cxnLst/>
              <a:rect l="l" t="t" r="r" b="b"/>
              <a:pathLst>
                <a:path w="3915647" h="3905917">
                  <a:moveTo>
                    <a:pt x="0" y="0"/>
                  </a:moveTo>
                  <a:lnTo>
                    <a:pt x="3915647" y="0"/>
                  </a:lnTo>
                  <a:lnTo>
                    <a:pt x="3915647" y="3905917"/>
                  </a:lnTo>
                  <a:lnTo>
                    <a:pt x="0" y="3905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332839" y="333443"/>
              <a:ext cx="3228614" cy="3230909"/>
            </a:xfrm>
            <a:custGeom>
              <a:avLst/>
              <a:gdLst/>
              <a:ahLst/>
              <a:cxnLst/>
              <a:rect l="l" t="t" r="r" b="b"/>
              <a:pathLst>
                <a:path w="3228614" h="3230909">
                  <a:moveTo>
                    <a:pt x="0" y="0"/>
                  </a:moveTo>
                  <a:lnTo>
                    <a:pt x="3228614" y="0"/>
                  </a:lnTo>
                  <a:lnTo>
                    <a:pt x="3228614" y="3230909"/>
                  </a:lnTo>
                  <a:lnTo>
                    <a:pt x="0" y="3230909"/>
                  </a:lnTo>
                  <a:lnTo>
                    <a:pt x="0" y="0"/>
                  </a:lnTo>
                  <a:close/>
                </a:path>
              </a:pathLst>
            </a:custGeom>
            <a:blipFill>
              <a:blip r:embed="rId6"/>
              <a:stretch>
                <a:fillRect l="-25470" r="-25470"/>
              </a:stretch>
            </a:blipFill>
          </p:spPr>
          <p:txBody>
            <a:bodyPr/>
            <a:lstStyle/>
            <a:p>
              <a:endParaRPr lang="en-US"/>
            </a:p>
          </p:txBody>
        </p:sp>
      </p:grpSp>
      <p:sp>
        <p:nvSpPr>
          <p:cNvPr id="7" name="TextBox 7"/>
          <p:cNvSpPr txBox="1"/>
          <p:nvPr/>
        </p:nvSpPr>
        <p:spPr>
          <a:xfrm>
            <a:off x="3171060" y="4024966"/>
            <a:ext cx="8929375" cy="1333946"/>
          </a:xfrm>
          <a:prstGeom prst="rect">
            <a:avLst/>
          </a:prstGeom>
        </p:spPr>
        <p:txBody>
          <a:bodyPr lIns="0" tIns="0" rIns="0" bIns="0" rtlCol="0" anchor="t">
            <a:spAutoFit/>
          </a:bodyPr>
          <a:lstStyle/>
          <a:p>
            <a:pPr algn="just">
              <a:lnSpc>
                <a:spcPts val="3543"/>
              </a:lnSpc>
            </a:pPr>
            <a:r>
              <a:rPr lang="en-US" sz="2768">
                <a:solidFill>
                  <a:srgbClr val="3D2007"/>
                </a:solidFill>
                <a:latin typeface="Atkinson Hyperlegible"/>
              </a:rPr>
              <a:t>Tổng giám đốc công ty Việt Á đã hối lộ các quan chức trên để được độc quyền bán test kit covid và chia lợi nhuận cho các bên liên quan.</a:t>
            </a:r>
          </a:p>
        </p:txBody>
      </p:sp>
      <p:sp>
        <p:nvSpPr>
          <p:cNvPr id="8" name="Freeform 8"/>
          <p:cNvSpPr/>
          <p:nvPr/>
        </p:nvSpPr>
        <p:spPr>
          <a:xfrm rot="-1855457">
            <a:off x="17561223" y="-375144"/>
            <a:ext cx="1239885" cy="4001242"/>
          </a:xfrm>
          <a:custGeom>
            <a:avLst/>
            <a:gdLst/>
            <a:ahLst/>
            <a:cxnLst/>
            <a:rect l="l" t="t" r="r" b="b"/>
            <a:pathLst>
              <a:path w="1239885" h="4001242">
                <a:moveTo>
                  <a:pt x="0" y="0"/>
                </a:moveTo>
                <a:lnTo>
                  <a:pt x="1239885" y="0"/>
                </a:lnTo>
                <a:lnTo>
                  <a:pt x="1239885" y="4001242"/>
                </a:lnTo>
                <a:lnTo>
                  <a:pt x="0" y="4001242"/>
                </a:lnTo>
                <a:lnTo>
                  <a:pt x="0" y="0"/>
                </a:lnTo>
                <a:close/>
              </a:path>
            </a:pathLst>
          </a:custGeom>
          <a:blipFill>
            <a:blip r:embed="rId7">
              <a:alphaModFix amt="88000"/>
            </a:blip>
            <a:stretch>
              <a:fillRect l="-12323" r="-12323"/>
            </a:stretch>
          </a:blipFill>
        </p:spPr>
        <p:txBody>
          <a:bodyPr/>
          <a:lstStyle/>
          <a:p>
            <a:endParaRPr lang="en-US"/>
          </a:p>
        </p:txBody>
      </p:sp>
      <p:sp>
        <p:nvSpPr>
          <p:cNvPr id="9" name="Freeform 9"/>
          <p:cNvSpPr/>
          <p:nvPr/>
        </p:nvSpPr>
        <p:spPr>
          <a:xfrm rot="-8696648">
            <a:off x="15208406" y="1452723"/>
            <a:ext cx="4137046" cy="1333653"/>
          </a:xfrm>
          <a:custGeom>
            <a:avLst/>
            <a:gdLst/>
            <a:ahLst/>
            <a:cxnLst/>
            <a:rect l="l" t="t" r="r" b="b"/>
            <a:pathLst>
              <a:path w="4137046" h="1333653">
                <a:moveTo>
                  <a:pt x="0" y="0"/>
                </a:moveTo>
                <a:lnTo>
                  <a:pt x="4137045" y="0"/>
                </a:lnTo>
                <a:lnTo>
                  <a:pt x="4137045" y="1333653"/>
                </a:lnTo>
                <a:lnTo>
                  <a:pt x="0" y="1333653"/>
                </a:lnTo>
                <a:lnTo>
                  <a:pt x="0" y="0"/>
                </a:lnTo>
                <a:close/>
              </a:path>
            </a:pathLst>
          </a:custGeom>
          <a:blipFill>
            <a:blip r:embed="rId8">
              <a:alphaModFix amt="70000"/>
            </a:blip>
            <a:stretch>
              <a:fillRect l="-65317"/>
            </a:stretch>
          </a:blipFill>
        </p:spPr>
        <p:txBody>
          <a:bodyPr/>
          <a:lstStyle/>
          <a:p>
            <a:endParaRPr lang="en-US"/>
          </a:p>
        </p:txBody>
      </p:sp>
      <p:sp>
        <p:nvSpPr>
          <p:cNvPr id="10" name="TextBox 10"/>
          <p:cNvSpPr txBox="1"/>
          <p:nvPr/>
        </p:nvSpPr>
        <p:spPr>
          <a:xfrm>
            <a:off x="4171494" y="357008"/>
            <a:ext cx="4972506" cy="483870"/>
          </a:xfrm>
          <a:prstGeom prst="rect">
            <a:avLst/>
          </a:prstGeom>
        </p:spPr>
        <p:txBody>
          <a:bodyPr lIns="0" tIns="0" rIns="0" bIns="0" rtlCol="0" anchor="t">
            <a:spAutoFit/>
          </a:bodyPr>
          <a:lstStyle/>
          <a:p>
            <a:pPr>
              <a:lnSpc>
                <a:spcPts val="3839"/>
              </a:lnSpc>
            </a:pPr>
            <a:r>
              <a:rPr lang="en-US" sz="2999">
                <a:solidFill>
                  <a:srgbClr val="3D2007"/>
                </a:solidFill>
                <a:latin typeface="Atkinson Hyperlegible Bold"/>
              </a:rPr>
              <a:t>Ông Nguyễn Thanh Long</a:t>
            </a:r>
          </a:p>
        </p:txBody>
      </p:sp>
      <p:grpSp>
        <p:nvGrpSpPr>
          <p:cNvPr id="11" name="Group 11"/>
          <p:cNvGrpSpPr/>
          <p:nvPr/>
        </p:nvGrpSpPr>
        <p:grpSpPr>
          <a:xfrm>
            <a:off x="12667562" y="3218701"/>
            <a:ext cx="2957239" cy="2949890"/>
            <a:chOff x="0" y="0"/>
            <a:chExt cx="3942986" cy="3933187"/>
          </a:xfrm>
        </p:grpSpPr>
        <p:sp>
          <p:nvSpPr>
            <p:cNvPr id="12" name="Freeform 12"/>
            <p:cNvSpPr/>
            <p:nvPr/>
          </p:nvSpPr>
          <p:spPr>
            <a:xfrm>
              <a:off x="0" y="0"/>
              <a:ext cx="3942986" cy="3933187"/>
            </a:xfrm>
            <a:custGeom>
              <a:avLst/>
              <a:gdLst/>
              <a:ahLst/>
              <a:cxnLst/>
              <a:rect l="l" t="t" r="r" b="b"/>
              <a:pathLst>
                <a:path w="3942986" h="3933187">
                  <a:moveTo>
                    <a:pt x="0" y="0"/>
                  </a:moveTo>
                  <a:lnTo>
                    <a:pt x="3942986" y="0"/>
                  </a:lnTo>
                  <a:lnTo>
                    <a:pt x="3942986" y="3933187"/>
                  </a:lnTo>
                  <a:lnTo>
                    <a:pt x="0" y="39331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335162" y="335771"/>
              <a:ext cx="3251156" cy="3253467"/>
            </a:xfrm>
            <a:custGeom>
              <a:avLst/>
              <a:gdLst/>
              <a:ahLst/>
              <a:cxnLst/>
              <a:rect l="l" t="t" r="r" b="b"/>
              <a:pathLst>
                <a:path w="3251156" h="3253467">
                  <a:moveTo>
                    <a:pt x="0" y="0"/>
                  </a:moveTo>
                  <a:lnTo>
                    <a:pt x="3251156" y="0"/>
                  </a:lnTo>
                  <a:lnTo>
                    <a:pt x="3251156" y="3253467"/>
                  </a:lnTo>
                  <a:lnTo>
                    <a:pt x="0" y="3253467"/>
                  </a:lnTo>
                  <a:lnTo>
                    <a:pt x="0" y="0"/>
                  </a:lnTo>
                  <a:close/>
                </a:path>
              </a:pathLst>
            </a:custGeom>
            <a:blipFill>
              <a:blip r:embed="rId9"/>
              <a:stretch>
                <a:fillRect l="-20736" r="-20736"/>
              </a:stretch>
            </a:blipFill>
          </p:spPr>
          <p:txBody>
            <a:bodyPr/>
            <a:lstStyle/>
            <a:p>
              <a:endParaRPr lang="en-US"/>
            </a:p>
          </p:txBody>
        </p:sp>
      </p:grpSp>
      <p:sp>
        <p:nvSpPr>
          <p:cNvPr id="14" name="TextBox 14"/>
          <p:cNvSpPr txBox="1"/>
          <p:nvPr/>
        </p:nvSpPr>
        <p:spPr>
          <a:xfrm>
            <a:off x="8576818" y="3369646"/>
            <a:ext cx="3668506" cy="483870"/>
          </a:xfrm>
          <a:prstGeom prst="rect">
            <a:avLst/>
          </a:prstGeom>
        </p:spPr>
        <p:txBody>
          <a:bodyPr lIns="0" tIns="0" rIns="0" bIns="0" rtlCol="0" anchor="t">
            <a:spAutoFit/>
          </a:bodyPr>
          <a:lstStyle/>
          <a:p>
            <a:pPr>
              <a:lnSpc>
                <a:spcPts val="3839"/>
              </a:lnSpc>
            </a:pPr>
            <a:r>
              <a:rPr lang="en-US" sz="2999">
                <a:solidFill>
                  <a:srgbClr val="3D2007"/>
                </a:solidFill>
                <a:latin typeface="Atkinson Hyperlegible Bold"/>
              </a:rPr>
              <a:t>Ông Phan Quốc Việt</a:t>
            </a:r>
          </a:p>
        </p:txBody>
      </p:sp>
      <p:sp>
        <p:nvSpPr>
          <p:cNvPr id="15" name="TextBox 15"/>
          <p:cNvSpPr txBox="1"/>
          <p:nvPr/>
        </p:nvSpPr>
        <p:spPr>
          <a:xfrm>
            <a:off x="4171494" y="1009650"/>
            <a:ext cx="10740487" cy="1781621"/>
          </a:xfrm>
          <a:prstGeom prst="rect">
            <a:avLst/>
          </a:prstGeom>
        </p:spPr>
        <p:txBody>
          <a:bodyPr lIns="0" tIns="0" rIns="0" bIns="0" rtlCol="0" anchor="t">
            <a:spAutoFit/>
          </a:bodyPr>
          <a:lstStyle/>
          <a:p>
            <a:pPr algn="just">
              <a:lnSpc>
                <a:spcPts val="3543"/>
              </a:lnSpc>
            </a:pPr>
            <a:r>
              <a:rPr lang="en-US" sz="2768">
                <a:solidFill>
                  <a:srgbClr val="3D2007"/>
                </a:solidFill>
                <a:latin typeface="Atkinson Hyperlegible"/>
              </a:rPr>
              <a:t>Cựu bộ trưởng bộ y tế, ông Chu Ngọc Anh cựu bộ trưởng bộ khoa học công nghệ, ông Trịnh Thanh Hùng vụ phó bộ khoa học công nghệ, lên đến 38 bị cáo với nhiều tội danh như nhận hối lội, làm thất thoát tài sản nhà nước.</a:t>
            </a:r>
          </a:p>
        </p:txBody>
      </p:sp>
      <p:grpSp>
        <p:nvGrpSpPr>
          <p:cNvPr id="16" name="Group 16"/>
          <p:cNvGrpSpPr>
            <a:grpSpLocks noChangeAspect="1"/>
          </p:cNvGrpSpPr>
          <p:nvPr/>
        </p:nvGrpSpPr>
        <p:grpSpPr>
          <a:xfrm rot="-121296">
            <a:off x="815310" y="5747530"/>
            <a:ext cx="6393482" cy="4428079"/>
            <a:chOff x="0" y="0"/>
            <a:chExt cx="3429000" cy="2374900"/>
          </a:xfrm>
        </p:grpSpPr>
        <p:sp>
          <p:nvSpPr>
            <p:cNvPr id="17" name="Freeform 1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0"/>
              <a:stretch>
                <a:fillRect l="-8894" r="-8894"/>
              </a:stretch>
            </a:blipFill>
          </p:spPr>
          <p:txBody>
            <a:bodyPr/>
            <a:lstStyle/>
            <a:p>
              <a:endParaRPr lang="en-US"/>
            </a:p>
          </p:txBody>
        </p:sp>
        <p:sp>
          <p:nvSpPr>
            <p:cNvPr id="18" name="Freeform 1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11"/>
              <a:stretch>
                <a:fillRect l="-2902" t="-10996" r="-2492" b="-11124"/>
              </a:stretch>
            </a:blipFill>
          </p:spPr>
          <p:txBody>
            <a:bodyPr/>
            <a:lstStyle/>
            <a:p>
              <a:endParaRPr lang="en-US"/>
            </a:p>
          </p:txBody>
        </p:sp>
      </p:grpSp>
      <p:grpSp>
        <p:nvGrpSpPr>
          <p:cNvPr id="19" name="Group 19"/>
          <p:cNvGrpSpPr>
            <a:grpSpLocks noChangeAspect="1"/>
          </p:cNvGrpSpPr>
          <p:nvPr/>
        </p:nvGrpSpPr>
        <p:grpSpPr>
          <a:xfrm rot="214335">
            <a:off x="7486472" y="6146800"/>
            <a:ext cx="5849197" cy="4051110"/>
            <a:chOff x="0" y="0"/>
            <a:chExt cx="3429000" cy="2374900"/>
          </a:xfrm>
        </p:grpSpPr>
        <p:sp>
          <p:nvSpPr>
            <p:cNvPr id="20" name="Freeform 2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2"/>
              <a:stretch>
                <a:fillRect t="-8220" b="-8220"/>
              </a:stretch>
            </a:blipFill>
          </p:spPr>
          <p:txBody>
            <a:bodyPr/>
            <a:lstStyle/>
            <a:p>
              <a:endParaRPr lang="en-US"/>
            </a:p>
          </p:txBody>
        </p:sp>
        <p:sp>
          <p:nvSpPr>
            <p:cNvPr id="21" name="Freeform 2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11"/>
              <a:stretch>
                <a:fillRect l="-2902" t="-10996" r="-2492" b="-11124"/>
              </a:stretch>
            </a:blipFill>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V="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6054" t="-25938" r="-6980" b="-8116"/>
            </a:stretch>
          </a:blipFill>
        </p:spPr>
        <p:txBody>
          <a:bodyPr/>
          <a:lstStyle/>
          <a:p>
            <a:endParaRPr lang="en-US"/>
          </a:p>
        </p:txBody>
      </p:sp>
      <p:grpSp>
        <p:nvGrpSpPr>
          <p:cNvPr id="3" name="Group 3"/>
          <p:cNvGrpSpPr>
            <a:grpSpLocks noChangeAspect="1"/>
          </p:cNvGrpSpPr>
          <p:nvPr/>
        </p:nvGrpSpPr>
        <p:grpSpPr>
          <a:xfrm rot="3047705">
            <a:off x="-5953092" y="-2399286"/>
            <a:ext cx="8708432" cy="6031395"/>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sp>
        <p:nvSpPr>
          <p:cNvPr id="6" name="Freeform 6"/>
          <p:cNvSpPr/>
          <p:nvPr/>
        </p:nvSpPr>
        <p:spPr>
          <a:xfrm rot="-4335944">
            <a:off x="2052974" y="-95786"/>
            <a:ext cx="1157000" cy="2995469"/>
          </a:xfrm>
          <a:custGeom>
            <a:avLst/>
            <a:gdLst/>
            <a:ahLst/>
            <a:cxnLst/>
            <a:rect l="l" t="t" r="r" b="b"/>
            <a:pathLst>
              <a:path w="1157000" h="2995469">
                <a:moveTo>
                  <a:pt x="0" y="0"/>
                </a:moveTo>
                <a:lnTo>
                  <a:pt x="1157000" y="0"/>
                </a:lnTo>
                <a:lnTo>
                  <a:pt x="1157000" y="2995470"/>
                </a:lnTo>
                <a:lnTo>
                  <a:pt x="0" y="2995470"/>
                </a:lnTo>
                <a:lnTo>
                  <a:pt x="0" y="0"/>
                </a:lnTo>
                <a:close/>
              </a:path>
            </a:pathLst>
          </a:custGeom>
          <a:blipFill>
            <a:blip r:embed="rId5">
              <a:alphaModFix amt="88000"/>
            </a:blip>
            <a:stretch>
              <a:fillRect/>
            </a:stretch>
          </a:blipFill>
        </p:spPr>
        <p:txBody>
          <a:bodyPr/>
          <a:lstStyle/>
          <a:p>
            <a:endParaRPr lang="en-US"/>
          </a:p>
        </p:txBody>
      </p:sp>
      <p:sp>
        <p:nvSpPr>
          <p:cNvPr id="7" name="Freeform 7"/>
          <p:cNvSpPr/>
          <p:nvPr/>
        </p:nvSpPr>
        <p:spPr>
          <a:xfrm rot="-8696648">
            <a:off x="16315658" y="8953369"/>
            <a:ext cx="2769237" cy="1883102"/>
          </a:xfrm>
          <a:custGeom>
            <a:avLst/>
            <a:gdLst/>
            <a:ahLst/>
            <a:cxnLst/>
            <a:rect l="l" t="t" r="r" b="b"/>
            <a:pathLst>
              <a:path w="2769237" h="1883102">
                <a:moveTo>
                  <a:pt x="0" y="0"/>
                </a:moveTo>
                <a:lnTo>
                  <a:pt x="2769237" y="0"/>
                </a:lnTo>
                <a:lnTo>
                  <a:pt x="2769237" y="1883101"/>
                </a:lnTo>
                <a:lnTo>
                  <a:pt x="0" y="1883101"/>
                </a:lnTo>
                <a:lnTo>
                  <a:pt x="0" y="0"/>
                </a:lnTo>
                <a:close/>
              </a:path>
            </a:pathLst>
          </a:custGeom>
          <a:blipFill>
            <a:blip r:embed="rId6">
              <a:alphaModFix amt="70000"/>
            </a:blip>
            <a:stretch>
              <a:fillRect l="-248721"/>
            </a:stretch>
          </a:blipFill>
        </p:spPr>
        <p:txBody>
          <a:bodyPr/>
          <a:lstStyle/>
          <a:p>
            <a:endParaRPr lang="en-US"/>
          </a:p>
        </p:txBody>
      </p:sp>
      <p:sp>
        <p:nvSpPr>
          <p:cNvPr id="8" name="Freeform 8"/>
          <p:cNvSpPr/>
          <p:nvPr/>
        </p:nvSpPr>
        <p:spPr>
          <a:xfrm rot="-1855457">
            <a:off x="17169139" y="6893416"/>
            <a:ext cx="1506778" cy="3901043"/>
          </a:xfrm>
          <a:custGeom>
            <a:avLst/>
            <a:gdLst/>
            <a:ahLst/>
            <a:cxnLst/>
            <a:rect l="l" t="t" r="r" b="b"/>
            <a:pathLst>
              <a:path w="1506778" h="3901043">
                <a:moveTo>
                  <a:pt x="0" y="0"/>
                </a:moveTo>
                <a:lnTo>
                  <a:pt x="1506778" y="0"/>
                </a:lnTo>
                <a:lnTo>
                  <a:pt x="1506778" y="3901043"/>
                </a:lnTo>
                <a:lnTo>
                  <a:pt x="0" y="3901043"/>
                </a:lnTo>
                <a:lnTo>
                  <a:pt x="0" y="0"/>
                </a:lnTo>
                <a:close/>
              </a:path>
            </a:pathLst>
          </a:custGeom>
          <a:blipFill>
            <a:blip r:embed="rId5">
              <a:alphaModFix amt="88000"/>
            </a:blip>
            <a:stretch>
              <a:fillRect/>
            </a:stretch>
          </a:blipFill>
        </p:spPr>
        <p:txBody>
          <a:bodyPr/>
          <a:lstStyle/>
          <a:p>
            <a:endParaRPr lang="en-US"/>
          </a:p>
        </p:txBody>
      </p:sp>
      <p:sp>
        <p:nvSpPr>
          <p:cNvPr id="9" name="Freeform 9"/>
          <p:cNvSpPr/>
          <p:nvPr/>
        </p:nvSpPr>
        <p:spPr>
          <a:xfrm>
            <a:off x="1330110" y="4392879"/>
            <a:ext cx="4887293" cy="3007565"/>
          </a:xfrm>
          <a:custGeom>
            <a:avLst/>
            <a:gdLst/>
            <a:ahLst/>
            <a:cxnLst/>
            <a:rect l="l" t="t" r="r" b="b"/>
            <a:pathLst>
              <a:path w="4887293" h="3007565">
                <a:moveTo>
                  <a:pt x="0" y="0"/>
                </a:moveTo>
                <a:lnTo>
                  <a:pt x="4887293" y="0"/>
                </a:lnTo>
                <a:lnTo>
                  <a:pt x="4887293" y="3007565"/>
                </a:lnTo>
                <a:lnTo>
                  <a:pt x="0" y="3007565"/>
                </a:lnTo>
                <a:lnTo>
                  <a:pt x="0" y="0"/>
                </a:lnTo>
                <a:close/>
              </a:path>
            </a:pathLst>
          </a:custGeom>
          <a:blipFill>
            <a:blip r:embed="rId7"/>
            <a:stretch>
              <a:fillRect/>
            </a:stretch>
          </a:blipFill>
        </p:spPr>
        <p:txBody>
          <a:bodyPr/>
          <a:lstStyle/>
          <a:p>
            <a:endParaRPr lang="en-US"/>
          </a:p>
        </p:txBody>
      </p:sp>
      <p:sp>
        <p:nvSpPr>
          <p:cNvPr id="10" name="Freeform 10"/>
          <p:cNvSpPr/>
          <p:nvPr/>
        </p:nvSpPr>
        <p:spPr>
          <a:xfrm>
            <a:off x="4234248" y="616412"/>
            <a:ext cx="5966929" cy="3137450"/>
          </a:xfrm>
          <a:custGeom>
            <a:avLst/>
            <a:gdLst/>
            <a:ahLst/>
            <a:cxnLst/>
            <a:rect l="l" t="t" r="r" b="b"/>
            <a:pathLst>
              <a:path w="5966929" h="3137450">
                <a:moveTo>
                  <a:pt x="0" y="0"/>
                </a:moveTo>
                <a:lnTo>
                  <a:pt x="5966929" y="0"/>
                </a:lnTo>
                <a:lnTo>
                  <a:pt x="5966929" y="3137450"/>
                </a:lnTo>
                <a:lnTo>
                  <a:pt x="0" y="3137450"/>
                </a:lnTo>
                <a:lnTo>
                  <a:pt x="0" y="0"/>
                </a:lnTo>
                <a:close/>
              </a:path>
            </a:pathLst>
          </a:custGeom>
          <a:blipFill>
            <a:blip r:embed="rId8"/>
            <a:stretch>
              <a:fillRect/>
            </a:stretch>
          </a:blipFill>
        </p:spPr>
        <p:txBody>
          <a:bodyPr/>
          <a:lstStyle/>
          <a:p>
            <a:endParaRPr lang="en-US"/>
          </a:p>
        </p:txBody>
      </p:sp>
      <p:sp>
        <p:nvSpPr>
          <p:cNvPr id="11" name="Freeform 11"/>
          <p:cNvSpPr/>
          <p:nvPr/>
        </p:nvSpPr>
        <p:spPr>
          <a:xfrm>
            <a:off x="10944127" y="616412"/>
            <a:ext cx="4706174" cy="3137450"/>
          </a:xfrm>
          <a:custGeom>
            <a:avLst/>
            <a:gdLst/>
            <a:ahLst/>
            <a:cxnLst/>
            <a:rect l="l" t="t" r="r" b="b"/>
            <a:pathLst>
              <a:path w="4706174" h="3137450">
                <a:moveTo>
                  <a:pt x="0" y="0"/>
                </a:moveTo>
                <a:lnTo>
                  <a:pt x="4706175" y="0"/>
                </a:lnTo>
                <a:lnTo>
                  <a:pt x="4706175" y="3137450"/>
                </a:lnTo>
                <a:lnTo>
                  <a:pt x="0" y="3137450"/>
                </a:lnTo>
                <a:lnTo>
                  <a:pt x="0" y="0"/>
                </a:lnTo>
                <a:close/>
              </a:path>
            </a:pathLst>
          </a:custGeom>
          <a:blipFill>
            <a:blip r:embed="rId9"/>
            <a:stretch>
              <a:fillRect/>
            </a:stretch>
          </a:blipFill>
        </p:spPr>
        <p:txBody>
          <a:bodyPr/>
          <a:lstStyle/>
          <a:p>
            <a:endParaRPr lang="en-US"/>
          </a:p>
        </p:txBody>
      </p:sp>
      <p:sp>
        <p:nvSpPr>
          <p:cNvPr id="12" name="Freeform 12"/>
          <p:cNvSpPr/>
          <p:nvPr/>
        </p:nvSpPr>
        <p:spPr>
          <a:xfrm>
            <a:off x="6951426" y="4392879"/>
            <a:ext cx="4819815" cy="3007565"/>
          </a:xfrm>
          <a:custGeom>
            <a:avLst/>
            <a:gdLst/>
            <a:ahLst/>
            <a:cxnLst/>
            <a:rect l="l" t="t" r="r" b="b"/>
            <a:pathLst>
              <a:path w="4819815" h="3007565">
                <a:moveTo>
                  <a:pt x="0" y="0"/>
                </a:moveTo>
                <a:lnTo>
                  <a:pt x="4819815" y="0"/>
                </a:lnTo>
                <a:lnTo>
                  <a:pt x="4819815" y="3007565"/>
                </a:lnTo>
                <a:lnTo>
                  <a:pt x="0" y="3007565"/>
                </a:lnTo>
                <a:lnTo>
                  <a:pt x="0" y="0"/>
                </a:lnTo>
                <a:close/>
              </a:path>
            </a:pathLst>
          </a:custGeom>
          <a:blipFill>
            <a:blip r:embed="rId10"/>
            <a:stretch>
              <a:fillRect/>
            </a:stretch>
          </a:blipFill>
        </p:spPr>
        <p:txBody>
          <a:bodyPr/>
          <a:lstStyle/>
          <a:p>
            <a:endParaRPr lang="en-US"/>
          </a:p>
        </p:txBody>
      </p:sp>
      <p:sp>
        <p:nvSpPr>
          <p:cNvPr id="13" name="Freeform 13"/>
          <p:cNvSpPr/>
          <p:nvPr/>
        </p:nvSpPr>
        <p:spPr>
          <a:xfrm>
            <a:off x="12581856" y="4392879"/>
            <a:ext cx="4825697" cy="3007565"/>
          </a:xfrm>
          <a:custGeom>
            <a:avLst/>
            <a:gdLst/>
            <a:ahLst/>
            <a:cxnLst/>
            <a:rect l="l" t="t" r="r" b="b"/>
            <a:pathLst>
              <a:path w="4825697" h="3007565">
                <a:moveTo>
                  <a:pt x="0" y="0"/>
                </a:moveTo>
                <a:lnTo>
                  <a:pt x="4825697" y="0"/>
                </a:lnTo>
                <a:lnTo>
                  <a:pt x="4825697" y="3007565"/>
                </a:lnTo>
                <a:lnTo>
                  <a:pt x="0" y="3007565"/>
                </a:lnTo>
                <a:lnTo>
                  <a:pt x="0" y="0"/>
                </a:lnTo>
                <a:close/>
              </a:path>
            </a:pathLst>
          </a:custGeom>
          <a:blipFill>
            <a:blip r:embed="rId11"/>
            <a:stretch>
              <a:fillRect/>
            </a:stretch>
          </a:blipFill>
        </p:spPr>
        <p:txBody>
          <a:bodyPr/>
          <a:lstStyle/>
          <a:p>
            <a:endParaRPr lang="en-US"/>
          </a:p>
        </p:txBody>
      </p:sp>
      <p:sp>
        <p:nvSpPr>
          <p:cNvPr id="14" name="TextBox 14"/>
          <p:cNvSpPr txBox="1"/>
          <p:nvPr/>
        </p:nvSpPr>
        <p:spPr>
          <a:xfrm>
            <a:off x="3773757" y="7943602"/>
            <a:ext cx="10740487" cy="1834798"/>
          </a:xfrm>
          <a:prstGeom prst="rect">
            <a:avLst/>
          </a:prstGeom>
        </p:spPr>
        <p:txBody>
          <a:bodyPr lIns="0" tIns="0" rIns="0" bIns="0" rtlCol="0" anchor="t">
            <a:spAutoFit/>
          </a:bodyPr>
          <a:lstStyle/>
          <a:p>
            <a:pPr algn="just">
              <a:lnSpc>
                <a:spcPts val="3543"/>
              </a:lnSpc>
            </a:pPr>
            <a:r>
              <a:rPr lang="en-US" sz="4400" dirty="0" err="1">
                <a:solidFill>
                  <a:srgbClr val="3D2007"/>
                </a:solidFill>
                <a:latin typeface="Atkinson Hyperlegible"/>
              </a:rPr>
              <a:t>Suy</a:t>
            </a:r>
            <a:r>
              <a:rPr lang="en-US" sz="4400" dirty="0">
                <a:solidFill>
                  <a:srgbClr val="3D2007"/>
                </a:solidFill>
                <a:latin typeface="Atkinson Hyperlegible"/>
              </a:rPr>
              <a:t> </a:t>
            </a:r>
            <a:r>
              <a:rPr lang="en-US" sz="4400" dirty="0" err="1">
                <a:solidFill>
                  <a:srgbClr val="3D2007"/>
                </a:solidFill>
                <a:latin typeface="Atkinson Hyperlegible"/>
              </a:rPr>
              <a:t>thoái</a:t>
            </a:r>
            <a:r>
              <a:rPr lang="en-US" sz="4400" dirty="0">
                <a:solidFill>
                  <a:srgbClr val="3D2007"/>
                </a:solidFill>
                <a:latin typeface="Atkinson Hyperlegible"/>
              </a:rPr>
              <a:t> </a:t>
            </a:r>
            <a:r>
              <a:rPr lang="en-US" sz="4400" dirty="0" err="1">
                <a:solidFill>
                  <a:srgbClr val="3D2007"/>
                </a:solidFill>
                <a:latin typeface="Atkinson Hyperlegible"/>
              </a:rPr>
              <a:t>về</a:t>
            </a:r>
            <a:r>
              <a:rPr lang="en-US" sz="4400" dirty="0">
                <a:solidFill>
                  <a:srgbClr val="3D2007"/>
                </a:solidFill>
                <a:latin typeface="Atkinson Hyperlegible"/>
              </a:rPr>
              <a:t> </a:t>
            </a:r>
            <a:r>
              <a:rPr lang="en-US" sz="4400" dirty="0" err="1">
                <a:solidFill>
                  <a:srgbClr val="3D2007"/>
                </a:solidFill>
                <a:latin typeface="Atkinson Hyperlegible"/>
              </a:rPr>
              <a:t>chính</a:t>
            </a:r>
            <a:r>
              <a:rPr lang="en-US" sz="4400" dirty="0">
                <a:solidFill>
                  <a:srgbClr val="3D2007"/>
                </a:solidFill>
                <a:latin typeface="Atkinson Hyperlegible"/>
              </a:rPr>
              <a:t> </a:t>
            </a:r>
            <a:r>
              <a:rPr lang="en-US" sz="4400" dirty="0" err="1">
                <a:solidFill>
                  <a:srgbClr val="3D2007"/>
                </a:solidFill>
                <a:latin typeface="Atkinson Hyperlegible"/>
              </a:rPr>
              <a:t>trị</a:t>
            </a:r>
            <a:r>
              <a:rPr lang="en-US" sz="4400" dirty="0">
                <a:solidFill>
                  <a:srgbClr val="3D2007"/>
                </a:solidFill>
                <a:latin typeface="Atkinson Hyperlegible"/>
              </a:rPr>
              <a:t>, </a:t>
            </a:r>
            <a:r>
              <a:rPr lang="en-US" sz="4400" dirty="0" err="1">
                <a:solidFill>
                  <a:srgbClr val="3D2007"/>
                </a:solidFill>
                <a:latin typeface="Atkinson Hyperlegible"/>
              </a:rPr>
              <a:t>tư</a:t>
            </a:r>
            <a:r>
              <a:rPr lang="en-US" sz="4400" dirty="0">
                <a:solidFill>
                  <a:srgbClr val="3D2007"/>
                </a:solidFill>
                <a:latin typeface="Atkinson Hyperlegible"/>
              </a:rPr>
              <a:t> </a:t>
            </a:r>
            <a:r>
              <a:rPr lang="en-US" sz="4400" dirty="0" err="1">
                <a:solidFill>
                  <a:srgbClr val="3D2007"/>
                </a:solidFill>
                <a:latin typeface="Atkinson Hyperlegible"/>
              </a:rPr>
              <a:t>tưởng</a:t>
            </a:r>
            <a:r>
              <a:rPr lang="en-US" sz="4400" dirty="0">
                <a:solidFill>
                  <a:srgbClr val="3D2007"/>
                </a:solidFill>
                <a:latin typeface="Atkinson Hyperlegible"/>
              </a:rPr>
              <a:t>, </a:t>
            </a:r>
            <a:r>
              <a:rPr lang="en-US" sz="4400" dirty="0" err="1">
                <a:solidFill>
                  <a:srgbClr val="3D2007"/>
                </a:solidFill>
                <a:latin typeface="Atkinson Hyperlegible"/>
              </a:rPr>
              <a:t>đạo</a:t>
            </a:r>
            <a:r>
              <a:rPr lang="en-US" sz="4400" dirty="0">
                <a:solidFill>
                  <a:srgbClr val="3D2007"/>
                </a:solidFill>
                <a:latin typeface="Atkinson Hyperlegible"/>
              </a:rPr>
              <a:t> </a:t>
            </a:r>
            <a:r>
              <a:rPr lang="en-US" sz="4400" dirty="0" err="1">
                <a:solidFill>
                  <a:srgbClr val="3D2007"/>
                </a:solidFill>
                <a:latin typeface="Atkinson Hyperlegible"/>
              </a:rPr>
              <a:t>đức</a:t>
            </a:r>
            <a:r>
              <a:rPr lang="en-US" sz="4400" dirty="0">
                <a:solidFill>
                  <a:srgbClr val="3D2007"/>
                </a:solidFill>
                <a:latin typeface="Atkinson Hyperlegible"/>
              </a:rPr>
              <a:t>, </a:t>
            </a:r>
            <a:r>
              <a:rPr lang="en-US" sz="4400" dirty="0" err="1">
                <a:solidFill>
                  <a:srgbClr val="3D2007"/>
                </a:solidFill>
                <a:latin typeface="Atkinson Hyperlegible"/>
              </a:rPr>
              <a:t>lối</a:t>
            </a:r>
            <a:r>
              <a:rPr lang="en-US" sz="4400" dirty="0">
                <a:solidFill>
                  <a:srgbClr val="3D2007"/>
                </a:solidFill>
                <a:latin typeface="Atkinson Hyperlegible"/>
              </a:rPr>
              <a:t> </a:t>
            </a:r>
            <a:r>
              <a:rPr lang="en-US" sz="4400" dirty="0" err="1">
                <a:solidFill>
                  <a:srgbClr val="3D2007"/>
                </a:solidFill>
                <a:latin typeface="Atkinson Hyperlegible"/>
              </a:rPr>
              <a:t>sống</a:t>
            </a:r>
            <a:r>
              <a:rPr lang="en-US" sz="4400" dirty="0">
                <a:solidFill>
                  <a:srgbClr val="3D2007"/>
                </a:solidFill>
                <a:latin typeface="Atkinson Hyperlegible"/>
              </a:rPr>
              <a:t> </a:t>
            </a:r>
            <a:r>
              <a:rPr lang="en-US" sz="4400" dirty="0" err="1">
                <a:solidFill>
                  <a:srgbClr val="3D2007"/>
                </a:solidFill>
                <a:latin typeface="Atkinson Hyperlegible"/>
              </a:rPr>
              <a:t>và</a:t>
            </a:r>
            <a:r>
              <a:rPr lang="en-US" sz="4400" dirty="0">
                <a:solidFill>
                  <a:srgbClr val="3D2007"/>
                </a:solidFill>
                <a:latin typeface="Atkinson Hyperlegible"/>
              </a:rPr>
              <a:t> </a:t>
            </a:r>
            <a:r>
              <a:rPr lang="en-US" sz="4400" dirty="0" err="1">
                <a:solidFill>
                  <a:srgbClr val="3D2007"/>
                </a:solidFill>
                <a:latin typeface="Atkinson Hyperlegible"/>
              </a:rPr>
              <a:t>tệ</a:t>
            </a:r>
            <a:r>
              <a:rPr lang="en-US" sz="4400" dirty="0">
                <a:solidFill>
                  <a:srgbClr val="3D2007"/>
                </a:solidFill>
                <a:latin typeface="Atkinson Hyperlegible"/>
              </a:rPr>
              <a:t> </a:t>
            </a:r>
            <a:r>
              <a:rPr lang="en-US" sz="4400" dirty="0" err="1">
                <a:solidFill>
                  <a:srgbClr val="3D2007"/>
                </a:solidFill>
                <a:latin typeface="Atkinson Hyperlegible"/>
              </a:rPr>
              <a:t>quan</a:t>
            </a:r>
            <a:r>
              <a:rPr lang="en-US" sz="4400" dirty="0">
                <a:solidFill>
                  <a:srgbClr val="3D2007"/>
                </a:solidFill>
                <a:latin typeface="Atkinson Hyperlegible"/>
              </a:rPr>
              <a:t> </a:t>
            </a:r>
            <a:r>
              <a:rPr lang="en-US" sz="4400" dirty="0" err="1">
                <a:solidFill>
                  <a:srgbClr val="3D2007"/>
                </a:solidFill>
                <a:latin typeface="Atkinson Hyperlegible"/>
              </a:rPr>
              <a:t>liêu</a:t>
            </a:r>
            <a:r>
              <a:rPr lang="en-US" sz="4400" dirty="0">
                <a:solidFill>
                  <a:srgbClr val="3D2007"/>
                </a:solidFill>
                <a:latin typeface="Atkinson Hyperlegible"/>
              </a:rPr>
              <a:t>, </a:t>
            </a:r>
            <a:r>
              <a:rPr lang="en-US" sz="4400" dirty="0" err="1">
                <a:solidFill>
                  <a:srgbClr val="3D2007"/>
                </a:solidFill>
                <a:latin typeface="Atkinson Hyperlegible"/>
              </a:rPr>
              <a:t>tham</a:t>
            </a:r>
            <a:r>
              <a:rPr lang="en-US" sz="4400" dirty="0">
                <a:solidFill>
                  <a:srgbClr val="3D2007"/>
                </a:solidFill>
                <a:latin typeface="Atkinson Hyperlegible"/>
              </a:rPr>
              <a:t> </a:t>
            </a:r>
            <a:r>
              <a:rPr lang="en-US" sz="4400" dirty="0" err="1">
                <a:solidFill>
                  <a:srgbClr val="3D2007"/>
                </a:solidFill>
                <a:latin typeface="Atkinson Hyperlegible"/>
              </a:rPr>
              <a:t>nhũng</a:t>
            </a:r>
            <a:r>
              <a:rPr lang="en-US" sz="4400" dirty="0">
                <a:solidFill>
                  <a:srgbClr val="3D2007"/>
                </a:solidFill>
                <a:latin typeface="Atkinson Hyperlegible"/>
              </a:rPr>
              <a:t> g</a:t>
            </a:r>
            <a:r>
              <a:rPr lang="vi-VN" sz="4400" dirty="0">
                <a:solidFill>
                  <a:srgbClr val="3D2007"/>
                </a:solidFill>
                <a:latin typeface="Atkinson Hyperlegible"/>
              </a:rPr>
              <a:t>ây mất lòng tin đối với nhân dân, khó khăn trong việc xây dựng lực lượng vũ trang</a:t>
            </a:r>
            <a:endParaRPr lang="en-US" sz="4400" dirty="0">
              <a:solidFill>
                <a:srgbClr val="3D2007"/>
              </a:solidFill>
              <a:latin typeface="Atkinson Hyperlegibl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txBody>
          <a:bodyPr/>
          <a:lstStyle/>
          <a:p>
            <a:endParaRPr lang="en-US"/>
          </a:p>
        </p:txBody>
      </p:sp>
      <p:sp>
        <p:nvSpPr>
          <p:cNvPr id="3" name="Freeform 3"/>
          <p:cNvSpPr/>
          <p:nvPr/>
        </p:nvSpPr>
        <p:spPr>
          <a:xfrm rot="-5400000" flipH="1" flipV="1">
            <a:off x="-2786086" y="2346175"/>
            <a:ext cx="18332969" cy="12229895"/>
          </a:xfrm>
          <a:custGeom>
            <a:avLst/>
            <a:gdLst/>
            <a:ahLst/>
            <a:cxnLst/>
            <a:rect l="l" t="t" r="r" b="b"/>
            <a:pathLst>
              <a:path w="18332969" h="12229895">
                <a:moveTo>
                  <a:pt x="18332969" y="12229895"/>
                </a:moveTo>
                <a:lnTo>
                  <a:pt x="0" y="12229895"/>
                </a:lnTo>
                <a:lnTo>
                  <a:pt x="0" y="0"/>
                </a:lnTo>
                <a:lnTo>
                  <a:pt x="18332969" y="0"/>
                </a:lnTo>
                <a:lnTo>
                  <a:pt x="18332969" y="12229895"/>
                </a:lnTo>
                <a:close/>
              </a:path>
            </a:pathLst>
          </a:custGeom>
          <a:blipFill>
            <a:blip r:embed="rId3"/>
            <a:stretch>
              <a:fillRect/>
            </a:stretch>
          </a:blipFill>
        </p:spPr>
        <p:txBody>
          <a:bodyPr/>
          <a:lstStyle/>
          <a:p>
            <a:endParaRPr lang="en-US"/>
          </a:p>
        </p:txBody>
      </p:sp>
      <p:grpSp>
        <p:nvGrpSpPr>
          <p:cNvPr id="4" name="Group 4"/>
          <p:cNvGrpSpPr>
            <a:grpSpLocks noChangeAspect="1"/>
          </p:cNvGrpSpPr>
          <p:nvPr/>
        </p:nvGrpSpPr>
        <p:grpSpPr>
          <a:xfrm rot="60850">
            <a:off x="10322675" y="165864"/>
            <a:ext cx="7266377" cy="5032639"/>
            <a:chOff x="0" y="0"/>
            <a:chExt cx="3429000" cy="2374900"/>
          </a:xfrm>
        </p:grpSpPr>
        <p:sp>
          <p:nvSpPr>
            <p:cNvPr id="5" name="Freeform 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183" b="-183"/>
              </a:stretch>
            </a:blipFill>
          </p:spPr>
          <p:txBody>
            <a:bodyPr/>
            <a:lstStyle/>
            <a:p>
              <a:endParaRPr lang="en-US"/>
            </a:p>
          </p:txBody>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txBody>
            <a:bodyPr/>
            <a:lstStyle/>
            <a:p>
              <a:endParaRPr lang="en-US"/>
            </a:p>
          </p:txBody>
        </p:sp>
      </p:grpSp>
      <p:sp>
        <p:nvSpPr>
          <p:cNvPr id="7" name="Freeform 7"/>
          <p:cNvSpPr/>
          <p:nvPr/>
        </p:nvSpPr>
        <p:spPr>
          <a:xfrm rot="-7464855">
            <a:off x="10393984" y="9915735"/>
            <a:ext cx="4202724" cy="1586980"/>
          </a:xfrm>
          <a:custGeom>
            <a:avLst/>
            <a:gdLst/>
            <a:ahLst/>
            <a:cxnLst/>
            <a:rect l="l" t="t" r="r" b="b"/>
            <a:pathLst>
              <a:path w="4202724" h="1586980">
                <a:moveTo>
                  <a:pt x="0" y="0"/>
                </a:moveTo>
                <a:lnTo>
                  <a:pt x="4202724" y="0"/>
                </a:lnTo>
                <a:lnTo>
                  <a:pt x="4202724" y="1586980"/>
                </a:lnTo>
                <a:lnTo>
                  <a:pt x="0" y="1586980"/>
                </a:lnTo>
                <a:lnTo>
                  <a:pt x="0" y="0"/>
                </a:lnTo>
                <a:close/>
              </a:path>
            </a:pathLst>
          </a:custGeom>
          <a:blipFill>
            <a:blip r:embed="rId6">
              <a:alphaModFix amt="70000"/>
            </a:blip>
            <a:stretch>
              <a:fillRect l="-93644"/>
            </a:stretch>
          </a:blipFill>
        </p:spPr>
        <p:txBody>
          <a:bodyPr/>
          <a:lstStyle/>
          <a:p>
            <a:endParaRPr lang="en-US"/>
          </a:p>
        </p:txBody>
      </p:sp>
      <p:sp>
        <p:nvSpPr>
          <p:cNvPr id="8" name="Freeform 8"/>
          <p:cNvSpPr/>
          <p:nvPr/>
        </p:nvSpPr>
        <p:spPr>
          <a:xfrm>
            <a:off x="2554990" y="3730301"/>
            <a:ext cx="6798686" cy="210141"/>
          </a:xfrm>
          <a:custGeom>
            <a:avLst/>
            <a:gdLst/>
            <a:ahLst/>
            <a:cxnLst/>
            <a:rect l="l" t="t" r="r" b="b"/>
            <a:pathLst>
              <a:path w="6798686" h="210141">
                <a:moveTo>
                  <a:pt x="0" y="0"/>
                </a:moveTo>
                <a:lnTo>
                  <a:pt x="6798686" y="0"/>
                </a:lnTo>
                <a:lnTo>
                  <a:pt x="6798686" y="210141"/>
                </a:lnTo>
                <a:lnTo>
                  <a:pt x="0" y="210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rot="8944436">
            <a:off x="17586120" y="-5801"/>
            <a:ext cx="1403759" cy="3425788"/>
          </a:xfrm>
          <a:custGeom>
            <a:avLst/>
            <a:gdLst/>
            <a:ahLst/>
            <a:cxnLst/>
            <a:rect l="l" t="t" r="r" b="b"/>
            <a:pathLst>
              <a:path w="1403759" h="3425788">
                <a:moveTo>
                  <a:pt x="0" y="0"/>
                </a:moveTo>
                <a:lnTo>
                  <a:pt x="1403760" y="0"/>
                </a:lnTo>
                <a:lnTo>
                  <a:pt x="1403760" y="3425788"/>
                </a:lnTo>
                <a:lnTo>
                  <a:pt x="0" y="3425788"/>
                </a:lnTo>
                <a:lnTo>
                  <a:pt x="0" y="0"/>
                </a:lnTo>
                <a:close/>
              </a:path>
            </a:pathLst>
          </a:custGeom>
          <a:blipFill>
            <a:blip r:embed="rId9"/>
            <a:stretch>
              <a:fillRect/>
            </a:stretch>
          </a:blipFill>
        </p:spPr>
        <p:txBody>
          <a:bodyPr/>
          <a:lstStyle/>
          <a:p>
            <a:endParaRPr lang="en-US"/>
          </a:p>
        </p:txBody>
      </p:sp>
      <p:grpSp>
        <p:nvGrpSpPr>
          <p:cNvPr id="10" name="Group 10"/>
          <p:cNvGrpSpPr>
            <a:grpSpLocks noChangeAspect="1"/>
          </p:cNvGrpSpPr>
          <p:nvPr/>
        </p:nvGrpSpPr>
        <p:grpSpPr>
          <a:xfrm rot="-1733462">
            <a:off x="-8349041" y="-1868604"/>
            <a:ext cx="10325542" cy="7151394"/>
            <a:chOff x="0" y="0"/>
            <a:chExt cx="3429000" cy="2374900"/>
          </a:xfrm>
        </p:grpSpPr>
        <p:sp>
          <p:nvSpPr>
            <p:cNvPr id="11" name="Freeform 11"/>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0"/>
              <a:stretch>
                <a:fillRect t="-50618" b="-50618"/>
              </a:stretch>
            </a:blipFill>
          </p:spPr>
          <p:txBody>
            <a:bodyPr/>
            <a:lstStyle/>
            <a:p>
              <a:endParaRPr lang="en-US"/>
            </a:p>
          </p:txBody>
        </p:sp>
        <p:sp>
          <p:nvSpPr>
            <p:cNvPr id="12" name="Freeform 12"/>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txBody>
            <a:bodyPr/>
            <a:lstStyle/>
            <a:p>
              <a:endParaRPr lang="en-US"/>
            </a:p>
          </p:txBody>
        </p:sp>
      </p:grpSp>
      <p:sp>
        <p:nvSpPr>
          <p:cNvPr id="13" name="Freeform 13"/>
          <p:cNvSpPr/>
          <p:nvPr/>
        </p:nvSpPr>
        <p:spPr>
          <a:xfrm rot="-6687178">
            <a:off x="-1262017" y="163622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11">
              <a:alphaModFix amt="88000"/>
            </a:blip>
            <a:stretch>
              <a:fillRect/>
            </a:stretch>
          </a:blipFill>
        </p:spPr>
        <p:txBody>
          <a:bodyPr/>
          <a:lstStyle/>
          <a:p>
            <a:endParaRPr lang="en-US"/>
          </a:p>
        </p:txBody>
      </p:sp>
      <p:grpSp>
        <p:nvGrpSpPr>
          <p:cNvPr id="14" name="Group 14"/>
          <p:cNvGrpSpPr>
            <a:grpSpLocks noChangeAspect="1"/>
          </p:cNvGrpSpPr>
          <p:nvPr/>
        </p:nvGrpSpPr>
        <p:grpSpPr>
          <a:xfrm rot="60850">
            <a:off x="10323625" y="5077401"/>
            <a:ext cx="7423316" cy="5141333"/>
            <a:chOff x="0" y="0"/>
            <a:chExt cx="3429000" cy="2374900"/>
          </a:xfrm>
        </p:grpSpPr>
        <p:sp>
          <p:nvSpPr>
            <p:cNvPr id="15" name="Freeform 1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2"/>
              <a:stretch>
                <a:fillRect l="-3005" r="-3005"/>
              </a:stretch>
            </a:blipFill>
          </p:spPr>
          <p:txBody>
            <a:bodyPr/>
            <a:lstStyle/>
            <a:p>
              <a:endParaRPr lang="en-US"/>
            </a:p>
          </p:txBody>
        </p:sp>
        <p:sp>
          <p:nvSpPr>
            <p:cNvPr id="16" name="Freeform 1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txBody>
            <a:bodyPr/>
            <a:lstStyle/>
            <a:p>
              <a:endParaRPr lang="en-US"/>
            </a:p>
          </p:txBody>
        </p:sp>
      </p:grpSp>
      <p:sp>
        <p:nvSpPr>
          <p:cNvPr id="17" name="TextBox 17"/>
          <p:cNvSpPr txBox="1"/>
          <p:nvPr/>
        </p:nvSpPr>
        <p:spPr>
          <a:xfrm>
            <a:off x="2418119" y="4387651"/>
            <a:ext cx="7169194" cy="6082411"/>
          </a:xfrm>
          <a:prstGeom prst="rect">
            <a:avLst/>
          </a:prstGeom>
        </p:spPr>
        <p:txBody>
          <a:bodyPr lIns="0" tIns="0" rIns="0" bIns="0" rtlCol="0" anchor="t">
            <a:spAutoFit/>
          </a:bodyPr>
          <a:lstStyle/>
          <a:p>
            <a:pPr algn="just">
              <a:lnSpc>
                <a:spcPts val="4846"/>
              </a:lnSpc>
            </a:pPr>
            <a:r>
              <a:rPr lang="en-US" sz="3699" spc="-122">
                <a:solidFill>
                  <a:srgbClr val="000000"/>
                </a:solidFill>
                <a:latin typeface="Atkinson Hyperlegible"/>
              </a:rPr>
              <a:t> Vụ bạo loạn ở ĐăkLăk, mang tính chất cực kì nghiêm trọng, hơn 100 người tham gia bạo loạn đã bị bắt giữ và xét xử. Nguyên nhân là do ở nước ngoài, các tổ chức FULRO lưu vong kích động các dân tộc thiểu số chia rẽ với người Kinh. Lời cảnh tỉnh đối với chúng ta trước âm mưu của những thế lực thù địch.</a:t>
            </a:r>
          </a:p>
          <a:p>
            <a:pPr algn="just">
              <a:lnSpc>
                <a:spcPts val="4846"/>
              </a:lnSpc>
            </a:pPr>
            <a:endParaRPr lang="en-US" sz="3699" spc="-122">
              <a:solidFill>
                <a:srgbClr val="000000"/>
              </a:solidFill>
              <a:latin typeface="Atkinson Hyperlegible"/>
            </a:endParaRPr>
          </a:p>
        </p:txBody>
      </p:sp>
      <p:sp>
        <p:nvSpPr>
          <p:cNvPr id="18" name="TextBox 18"/>
          <p:cNvSpPr txBox="1"/>
          <p:nvPr/>
        </p:nvSpPr>
        <p:spPr>
          <a:xfrm>
            <a:off x="2554990" y="990600"/>
            <a:ext cx="7169194" cy="2424811"/>
          </a:xfrm>
          <a:prstGeom prst="rect">
            <a:avLst/>
          </a:prstGeom>
        </p:spPr>
        <p:txBody>
          <a:bodyPr lIns="0" tIns="0" rIns="0" bIns="0" rtlCol="0" anchor="t">
            <a:spAutoFit/>
          </a:bodyPr>
          <a:lstStyle/>
          <a:p>
            <a:pPr algn="just">
              <a:lnSpc>
                <a:spcPts val="4846"/>
              </a:lnSpc>
            </a:pPr>
            <a:r>
              <a:rPr lang="en-US" sz="3699" spc="-122">
                <a:solidFill>
                  <a:srgbClr val="000000"/>
                </a:solidFill>
                <a:latin typeface="Atkinson Hyperlegible Bold"/>
              </a:rPr>
              <a:t>Các thế lực thù địch tăng cường thực hiện chiến lược “Diễn biến hòa bình”, bạo loạn lật đổ tại Việt Nam và đã gây ra nhiều hậu quả.</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B6000"/>
        </a:solidFill>
        <a:effectLst/>
      </p:bgPr>
    </p:bg>
    <p:spTree>
      <p:nvGrpSpPr>
        <p:cNvPr id="1" name=""/>
        <p:cNvGrpSpPr/>
        <p:nvPr/>
      </p:nvGrpSpPr>
      <p:grpSpPr>
        <a:xfrm>
          <a:off x="0" y="0"/>
          <a:ext cx="0" cy="0"/>
          <a:chOff x="0" y="0"/>
          <a:chExt cx="0" cy="0"/>
        </a:xfrm>
      </p:grpSpPr>
      <p:pic>
        <p:nvPicPr>
          <p:cNvPr id="2" name="khổng bố">
            <a:hlinkClick r:id="" action="ppaction://media"/>
            <a:extLst>
              <a:ext uri="{FF2B5EF4-FFF2-40B4-BE49-F238E27FC236}">
                <a16:creationId xmlns:a16="http://schemas.microsoft.com/office/drawing/2014/main" id="{2E208017-8B57-08C4-960E-5AA8BC1618C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txBody>
          <a:bodyPr/>
          <a:lstStyle/>
          <a:p>
            <a:endParaRPr lang="en-US"/>
          </a:p>
        </p:txBody>
      </p:sp>
      <p:grpSp>
        <p:nvGrpSpPr>
          <p:cNvPr id="3" name="Group 3"/>
          <p:cNvGrpSpPr/>
          <p:nvPr/>
        </p:nvGrpSpPr>
        <p:grpSpPr>
          <a:xfrm>
            <a:off x="734279" y="490930"/>
            <a:ext cx="16819441" cy="9514689"/>
            <a:chOff x="0" y="0"/>
            <a:chExt cx="22425921" cy="12686252"/>
          </a:xfrm>
        </p:grpSpPr>
        <p:sp>
          <p:nvSpPr>
            <p:cNvPr id="4" name="Freeform 4"/>
            <p:cNvSpPr/>
            <p:nvPr/>
          </p:nvSpPr>
          <p:spPr>
            <a:xfrm flipH="1">
              <a:off x="18129687" y="63500"/>
              <a:ext cx="4296235" cy="12622752"/>
            </a:xfrm>
            <a:custGeom>
              <a:avLst/>
              <a:gdLst/>
              <a:ahLst/>
              <a:cxnLst/>
              <a:rect l="l" t="t" r="r" b="b"/>
              <a:pathLst>
                <a:path w="4296235" h="12622752">
                  <a:moveTo>
                    <a:pt x="4296234" y="0"/>
                  </a:moveTo>
                  <a:lnTo>
                    <a:pt x="0" y="0"/>
                  </a:lnTo>
                  <a:lnTo>
                    <a:pt x="0" y="12622752"/>
                  </a:lnTo>
                  <a:lnTo>
                    <a:pt x="4296234" y="12622752"/>
                  </a:lnTo>
                  <a:lnTo>
                    <a:pt x="4296234" y="0"/>
                  </a:lnTo>
                  <a:close/>
                </a:path>
              </a:pathLst>
            </a:custGeom>
            <a:blipFill>
              <a:blip r:embed="rId3"/>
              <a:stretch>
                <a:fillRect r="-340429"/>
              </a:stretch>
            </a:blipFill>
          </p:spPr>
          <p:txBody>
            <a:bodyPr/>
            <a:lstStyle/>
            <a:p>
              <a:endParaRPr lang="en-US"/>
            </a:p>
          </p:txBody>
        </p:sp>
        <p:sp>
          <p:nvSpPr>
            <p:cNvPr id="5" name="Freeform 5"/>
            <p:cNvSpPr/>
            <p:nvPr/>
          </p:nvSpPr>
          <p:spPr>
            <a:xfrm flipH="1">
              <a:off x="0" y="0"/>
              <a:ext cx="18921873" cy="12622752"/>
            </a:xfrm>
            <a:custGeom>
              <a:avLst/>
              <a:gdLst/>
              <a:ahLst/>
              <a:cxnLst/>
              <a:rect l="l" t="t" r="r" b="b"/>
              <a:pathLst>
                <a:path w="18921873" h="12622752">
                  <a:moveTo>
                    <a:pt x="18921873" y="0"/>
                  </a:moveTo>
                  <a:lnTo>
                    <a:pt x="0" y="0"/>
                  </a:lnTo>
                  <a:lnTo>
                    <a:pt x="0" y="12622752"/>
                  </a:lnTo>
                  <a:lnTo>
                    <a:pt x="18921873" y="12622752"/>
                  </a:lnTo>
                  <a:lnTo>
                    <a:pt x="18921873" y="0"/>
                  </a:lnTo>
                  <a:close/>
                </a:path>
              </a:pathLst>
            </a:custGeom>
            <a:blipFill>
              <a:blip r:embed="rId3"/>
              <a:stretch>
                <a:fillRect/>
              </a:stretch>
            </a:blipFill>
          </p:spPr>
          <p:txBody>
            <a:bodyPr/>
            <a:lstStyle/>
            <a:p>
              <a:endParaRPr lang="en-US"/>
            </a:p>
          </p:txBody>
        </p:sp>
      </p:grpSp>
      <p:sp>
        <p:nvSpPr>
          <p:cNvPr id="6" name="Freeform 6"/>
          <p:cNvSpPr/>
          <p:nvPr/>
        </p:nvSpPr>
        <p:spPr>
          <a:xfrm rot="-68087">
            <a:off x="9152479" y="596354"/>
            <a:ext cx="848479" cy="864692"/>
          </a:xfrm>
          <a:custGeom>
            <a:avLst/>
            <a:gdLst/>
            <a:ahLst/>
            <a:cxnLst/>
            <a:rect l="l" t="t" r="r" b="b"/>
            <a:pathLst>
              <a:path w="848479" h="864692">
                <a:moveTo>
                  <a:pt x="0" y="0"/>
                </a:moveTo>
                <a:lnTo>
                  <a:pt x="848479" y="0"/>
                </a:lnTo>
                <a:lnTo>
                  <a:pt x="848479" y="864692"/>
                </a:lnTo>
                <a:lnTo>
                  <a:pt x="0" y="864692"/>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683625" y="1777637"/>
            <a:ext cx="14920751" cy="788797"/>
          </a:xfrm>
          <a:prstGeom prst="rect">
            <a:avLst/>
          </a:prstGeom>
        </p:spPr>
        <p:txBody>
          <a:bodyPr lIns="0" tIns="0" rIns="0" bIns="0" rtlCol="0" anchor="t">
            <a:spAutoFit/>
          </a:bodyPr>
          <a:lstStyle/>
          <a:p>
            <a:pPr algn="just">
              <a:lnSpc>
                <a:spcPts val="6418"/>
              </a:lnSpc>
            </a:pPr>
            <a:r>
              <a:rPr lang="en-US" sz="4899" spc="-161">
                <a:solidFill>
                  <a:srgbClr val="000000"/>
                </a:solidFill>
                <a:latin typeface="Atkinson Hyperlegible Bold"/>
              </a:rPr>
              <a:t>1.2.4. Thực trạng của lực lượng vũ trang nhân dân ta</a:t>
            </a:r>
          </a:p>
        </p:txBody>
      </p:sp>
      <p:grpSp>
        <p:nvGrpSpPr>
          <p:cNvPr id="8" name="Group 8"/>
          <p:cNvGrpSpPr>
            <a:grpSpLocks noChangeAspect="1"/>
          </p:cNvGrpSpPr>
          <p:nvPr/>
        </p:nvGrpSpPr>
        <p:grpSpPr>
          <a:xfrm rot="-604563">
            <a:off x="-666116" y="4102388"/>
            <a:ext cx="7619737" cy="5277374"/>
            <a:chOff x="0" y="0"/>
            <a:chExt cx="3429000" cy="2374900"/>
          </a:xfrm>
        </p:grpSpPr>
        <p:sp>
          <p:nvSpPr>
            <p:cNvPr id="9" name="Freeform 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108" b="-108"/>
              </a:stretch>
            </a:blipFill>
          </p:spPr>
          <p:txBody>
            <a:bodyPr/>
            <a:lstStyle/>
            <a:p>
              <a:endParaRPr lang="en-US"/>
            </a:p>
          </p:txBody>
        </p:sp>
        <p:sp>
          <p:nvSpPr>
            <p:cNvPr id="10" name="Freeform 1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txBody>
            <a:bodyPr/>
            <a:lstStyle/>
            <a:p>
              <a:endParaRPr lang="en-US"/>
            </a:p>
          </p:txBody>
        </p:sp>
      </p:grpSp>
      <p:grpSp>
        <p:nvGrpSpPr>
          <p:cNvPr id="11" name="Group 11"/>
          <p:cNvGrpSpPr>
            <a:grpSpLocks noChangeAspect="1"/>
          </p:cNvGrpSpPr>
          <p:nvPr/>
        </p:nvGrpSpPr>
        <p:grpSpPr>
          <a:xfrm rot="60850">
            <a:off x="5463924" y="2635991"/>
            <a:ext cx="7908073" cy="5477073"/>
            <a:chOff x="0" y="0"/>
            <a:chExt cx="3429000" cy="2374900"/>
          </a:xfrm>
        </p:grpSpPr>
        <p:sp>
          <p:nvSpPr>
            <p:cNvPr id="12" name="Freeform 12"/>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309" b="-309"/>
              </a:stretch>
            </a:blipFill>
          </p:spPr>
          <p:txBody>
            <a:bodyPr/>
            <a:lstStyle/>
            <a:p>
              <a:endParaRPr lang="en-US"/>
            </a:p>
          </p:txBody>
        </p:sp>
        <p:sp>
          <p:nvSpPr>
            <p:cNvPr id="13" name="Freeform 13"/>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txBody>
            <a:bodyPr/>
            <a:lstStyle/>
            <a:p>
              <a:endParaRPr lang="en-US"/>
            </a:p>
          </p:txBody>
        </p:sp>
      </p:grpSp>
      <p:grpSp>
        <p:nvGrpSpPr>
          <p:cNvPr id="14" name="Group 14"/>
          <p:cNvGrpSpPr>
            <a:grpSpLocks noChangeAspect="1"/>
          </p:cNvGrpSpPr>
          <p:nvPr/>
        </p:nvGrpSpPr>
        <p:grpSpPr>
          <a:xfrm rot="1098298">
            <a:off x="11524515" y="4736537"/>
            <a:ext cx="7300520" cy="5056286"/>
            <a:chOff x="0" y="0"/>
            <a:chExt cx="3429000" cy="2374900"/>
          </a:xfrm>
        </p:grpSpPr>
        <p:sp>
          <p:nvSpPr>
            <p:cNvPr id="15" name="Freeform 1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t="-2615" b="-2615"/>
              </a:stretch>
            </a:blipFill>
          </p:spPr>
          <p:txBody>
            <a:bodyPr/>
            <a:lstStyle/>
            <a:p>
              <a:endParaRPr lang="en-US"/>
            </a:p>
          </p:txBody>
        </p:sp>
        <p:sp>
          <p:nvSpPr>
            <p:cNvPr id="16" name="Freeform 1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644" r="-3644"/>
            </a:stretch>
          </a:blipFill>
        </p:spPr>
        <p:txBody>
          <a:bodyPr/>
          <a:lstStyle/>
          <a:p>
            <a:endParaRPr lang="en-US"/>
          </a:p>
        </p:txBody>
      </p:sp>
      <p:sp>
        <p:nvSpPr>
          <p:cNvPr id="3" name="TextBox 3"/>
          <p:cNvSpPr txBox="1"/>
          <p:nvPr/>
        </p:nvSpPr>
        <p:spPr>
          <a:xfrm>
            <a:off x="3271396" y="3727464"/>
            <a:ext cx="11745208" cy="2161967"/>
          </a:xfrm>
          <a:prstGeom prst="rect">
            <a:avLst/>
          </a:prstGeom>
        </p:spPr>
        <p:txBody>
          <a:bodyPr lIns="0" tIns="0" rIns="0" bIns="0" rtlCol="0" anchor="t">
            <a:spAutoFit/>
          </a:bodyPr>
          <a:lstStyle/>
          <a:p>
            <a:pPr algn="ctr">
              <a:lnSpc>
                <a:spcPts val="17643"/>
              </a:lnSpc>
              <a:spcBef>
                <a:spcPct val="0"/>
              </a:spcBef>
            </a:pPr>
            <a:r>
              <a:rPr lang="en-US" sz="12602" spc="945">
                <a:solidFill>
                  <a:srgbClr val="FFFFFF"/>
                </a:solidFill>
                <a:latin typeface="Black Mango Semi-Bold"/>
              </a:rPr>
              <a:t>Thuận Lợi</a:t>
            </a:r>
          </a:p>
        </p:txBody>
      </p:sp>
      <p:sp>
        <p:nvSpPr>
          <p:cNvPr id="4" name="AutoShape 4"/>
          <p:cNvSpPr/>
          <p:nvPr/>
        </p:nvSpPr>
        <p:spPr>
          <a:xfrm flipH="1" flipV="1">
            <a:off x="-1879384" y="6466334"/>
            <a:ext cx="6796659" cy="19050"/>
          </a:xfrm>
          <a:prstGeom prst="line">
            <a:avLst/>
          </a:prstGeom>
          <a:ln w="381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H="1">
            <a:off x="13410960" y="6428234"/>
            <a:ext cx="6672956" cy="1905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627" t="-13111" r="-1430" b="-18232"/>
            </a:stretch>
          </a:blipFill>
        </p:spPr>
        <p:txBody>
          <a:bodyPr/>
          <a:lstStyle/>
          <a:p>
            <a:endParaRPr lang="en-US"/>
          </a:p>
        </p:txBody>
      </p:sp>
      <p:sp>
        <p:nvSpPr>
          <p:cNvPr id="3" name="Freeform 3"/>
          <p:cNvSpPr/>
          <p:nvPr/>
        </p:nvSpPr>
        <p:spPr>
          <a:xfrm rot="-5400000" flipH="1" flipV="1">
            <a:off x="-2786086" y="2346175"/>
            <a:ext cx="18332969" cy="12229895"/>
          </a:xfrm>
          <a:custGeom>
            <a:avLst/>
            <a:gdLst/>
            <a:ahLst/>
            <a:cxnLst/>
            <a:rect l="l" t="t" r="r" b="b"/>
            <a:pathLst>
              <a:path w="18332969" h="12229895">
                <a:moveTo>
                  <a:pt x="18332969" y="12229895"/>
                </a:moveTo>
                <a:lnTo>
                  <a:pt x="0" y="12229895"/>
                </a:lnTo>
                <a:lnTo>
                  <a:pt x="0" y="0"/>
                </a:lnTo>
                <a:lnTo>
                  <a:pt x="18332969" y="0"/>
                </a:lnTo>
                <a:lnTo>
                  <a:pt x="18332969" y="12229895"/>
                </a:lnTo>
                <a:close/>
              </a:path>
            </a:pathLst>
          </a:custGeom>
          <a:blipFill>
            <a:blip r:embed="rId5"/>
            <a:stretch>
              <a:fillRect/>
            </a:stretch>
          </a:blipFill>
        </p:spPr>
        <p:txBody>
          <a:bodyPr/>
          <a:lstStyle/>
          <a:p>
            <a:endParaRPr lang="en-US"/>
          </a:p>
        </p:txBody>
      </p:sp>
      <p:grpSp>
        <p:nvGrpSpPr>
          <p:cNvPr id="4" name="Group 4"/>
          <p:cNvGrpSpPr>
            <a:grpSpLocks noChangeAspect="1"/>
          </p:cNvGrpSpPr>
          <p:nvPr/>
        </p:nvGrpSpPr>
        <p:grpSpPr>
          <a:xfrm rot="334339">
            <a:off x="2758949" y="5532707"/>
            <a:ext cx="6523921" cy="4518419"/>
            <a:chOff x="0" y="0"/>
            <a:chExt cx="3429000" cy="2374900"/>
          </a:xfrm>
        </p:grpSpPr>
        <p:sp>
          <p:nvSpPr>
            <p:cNvPr id="5" name="Freeform 5"/>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6"/>
              <a:stretch>
                <a:fillRect t="-60874" b="-60874"/>
              </a:stretch>
            </a:blipFill>
          </p:spPr>
          <p:txBody>
            <a:bodyPr/>
            <a:lstStyle/>
            <a:p>
              <a:endParaRPr lang="en-US"/>
            </a:p>
          </p:txBody>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txBody>
            <a:bodyPr/>
            <a:lstStyle/>
            <a:p>
              <a:endParaRPr lang="en-US"/>
            </a:p>
          </p:txBody>
        </p:sp>
      </p:grpSp>
      <p:sp>
        <p:nvSpPr>
          <p:cNvPr id="7" name="Freeform 7"/>
          <p:cNvSpPr/>
          <p:nvPr/>
        </p:nvSpPr>
        <p:spPr>
          <a:xfrm rot="-7464855">
            <a:off x="10393984" y="9915735"/>
            <a:ext cx="4202724" cy="1586980"/>
          </a:xfrm>
          <a:custGeom>
            <a:avLst/>
            <a:gdLst/>
            <a:ahLst/>
            <a:cxnLst/>
            <a:rect l="l" t="t" r="r" b="b"/>
            <a:pathLst>
              <a:path w="4202724" h="1586980">
                <a:moveTo>
                  <a:pt x="0" y="0"/>
                </a:moveTo>
                <a:lnTo>
                  <a:pt x="4202724" y="0"/>
                </a:lnTo>
                <a:lnTo>
                  <a:pt x="4202724" y="1586980"/>
                </a:lnTo>
                <a:lnTo>
                  <a:pt x="0" y="1586980"/>
                </a:lnTo>
                <a:lnTo>
                  <a:pt x="0" y="0"/>
                </a:lnTo>
                <a:close/>
              </a:path>
            </a:pathLst>
          </a:custGeom>
          <a:blipFill>
            <a:blip r:embed="rId8">
              <a:alphaModFix amt="70000"/>
            </a:blip>
            <a:stretch>
              <a:fillRect l="-93644"/>
            </a:stretch>
          </a:blipFill>
        </p:spPr>
        <p:txBody>
          <a:bodyPr/>
          <a:lstStyle/>
          <a:p>
            <a:endParaRPr lang="en-US"/>
          </a:p>
        </p:txBody>
      </p:sp>
      <p:sp>
        <p:nvSpPr>
          <p:cNvPr id="8" name="Freeform 8"/>
          <p:cNvSpPr/>
          <p:nvPr/>
        </p:nvSpPr>
        <p:spPr>
          <a:xfrm>
            <a:off x="2788626" y="1602022"/>
            <a:ext cx="6798686" cy="210141"/>
          </a:xfrm>
          <a:custGeom>
            <a:avLst/>
            <a:gdLst/>
            <a:ahLst/>
            <a:cxnLst/>
            <a:rect l="l" t="t" r="r" b="b"/>
            <a:pathLst>
              <a:path w="6798686" h="210141">
                <a:moveTo>
                  <a:pt x="0" y="0"/>
                </a:moveTo>
                <a:lnTo>
                  <a:pt x="6798687" y="0"/>
                </a:lnTo>
                <a:lnTo>
                  <a:pt x="6798687" y="210141"/>
                </a:lnTo>
                <a:lnTo>
                  <a:pt x="0" y="2101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3019885" y="2050288"/>
            <a:ext cx="6704299" cy="3176352"/>
          </a:xfrm>
          <a:prstGeom prst="rect">
            <a:avLst/>
          </a:prstGeom>
        </p:spPr>
        <p:txBody>
          <a:bodyPr lIns="0" tIns="0" rIns="0" bIns="0" rtlCol="0" anchor="t">
            <a:spAutoFit/>
          </a:bodyPr>
          <a:lstStyle/>
          <a:p>
            <a:pPr algn="just">
              <a:lnSpc>
                <a:spcPts val="4218"/>
              </a:lnSpc>
            </a:pPr>
            <a:r>
              <a:rPr lang="en-US" sz="3220" spc="-106">
                <a:solidFill>
                  <a:srgbClr val="000000"/>
                </a:solidFill>
                <a:latin typeface="Atkinson Hyperlegible"/>
              </a:rPr>
              <a:t>Trên thực tế, trình độ lí luận, tính nhạy bén, sắc sảo và bản lĩnh chính trị của không ít cán bộ, chiến sĩ ta chưa tương xứng với vị trí, yêu cầu, nhiệm vụ của lực lượng vũ trang trong cuộc đấu tranh bảo vệ Tổ quốc xã hội chủ nghĩa</a:t>
            </a:r>
          </a:p>
        </p:txBody>
      </p:sp>
      <p:sp>
        <p:nvSpPr>
          <p:cNvPr id="10" name="Freeform 10"/>
          <p:cNvSpPr/>
          <p:nvPr/>
        </p:nvSpPr>
        <p:spPr>
          <a:xfrm rot="8944436">
            <a:off x="17586120" y="-5801"/>
            <a:ext cx="1403759" cy="3425788"/>
          </a:xfrm>
          <a:custGeom>
            <a:avLst/>
            <a:gdLst/>
            <a:ahLst/>
            <a:cxnLst/>
            <a:rect l="l" t="t" r="r" b="b"/>
            <a:pathLst>
              <a:path w="1403759" h="3425788">
                <a:moveTo>
                  <a:pt x="0" y="0"/>
                </a:moveTo>
                <a:lnTo>
                  <a:pt x="1403760" y="0"/>
                </a:lnTo>
                <a:lnTo>
                  <a:pt x="1403760" y="3425788"/>
                </a:lnTo>
                <a:lnTo>
                  <a:pt x="0" y="3425788"/>
                </a:lnTo>
                <a:lnTo>
                  <a:pt x="0" y="0"/>
                </a:lnTo>
                <a:close/>
              </a:path>
            </a:pathLst>
          </a:custGeom>
          <a:blipFill>
            <a:blip r:embed="rId11"/>
            <a:stretch>
              <a:fillRect/>
            </a:stretch>
          </a:blipFill>
        </p:spPr>
        <p:txBody>
          <a:bodyPr/>
          <a:lstStyle/>
          <a:p>
            <a:endParaRPr lang="en-US"/>
          </a:p>
        </p:txBody>
      </p:sp>
      <p:grpSp>
        <p:nvGrpSpPr>
          <p:cNvPr id="11" name="Group 11"/>
          <p:cNvGrpSpPr>
            <a:grpSpLocks noChangeAspect="1"/>
          </p:cNvGrpSpPr>
          <p:nvPr/>
        </p:nvGrpSpPr>
        <p:grpSpPr>
          <a:xfrm rot="-1733462">
            <a:off x="-8349041" y="-1868604"/>
            <a:ext cx="10325542" cy="7151394"/>
            <a:chOff x="0" y="0"/>
            <a:chExt cx="3429000" cy="2374900"/>
          </a:xfrm>
        </p:grpSpPr>
        <p:sp>
          <p:nvSpPr>
            <p:cNvPr id="12" name="Freeform 12"/>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2"/>
              <a:stretch>
                <a:fillRect t="-50618" b="-50618"/>
              </a:stretch>
            </a:blipFill>
          </p:spPr>
          <p:txBody>
            <a:bodyPr/>
            <a:lstStyle/>
            <a:p>
              <a:endParaRPr lang="en-US"/>
            </a:p>
          </p:txBody>
        </p:sp>
        <p:sp>
          <p:nvSpPr>
            <p:cNvPr id="13" name="Freeform 13"/>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txBody>
            <a:bodyPr/>
            <a:lstStyle/>
            <a:p>
              <a:endParaRPr lang="en-US"/>
            </a:p>
          </p:txBody>
        </p:sp>
      </p:grpSp>
      <p:sp>
        <p:nvSpPr>
          <p:cNvPr id="14" name="Freeform 14"/>
          <p:cNvSpPr/>
          <p:nvPr/>
        </p:nvSpPr>
        <p:spPr>
          <a:xfrm rot="-6687178">
            <a:off x="-1262017" y="163622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13">
              <a:alphaModFix amt="88000"/>
            </a:blip>
            <a:stretch>
              <a:fillRect/>
            </a:stretch>
          </a:blipFill>
        </p:spPr>
        <p:txBody>
          <a:bodyPr/>
          <a:lstStyle/>
          <a:p>
            <a:endParaRPr lang="en-US"/>
          </a:p>
        </p:txBody>
      </p:sp>
      <p:sp>
        <p:nvSpPr>
          <p:cNvPr id="15" name="TextBox 15"/>
          <p:cNvSpPr txBox="1"/>
          <p:nvPr/>
        </p:nvSpPr>
        <p:spPr>
          <a:xfrm>
            <a:off x="2554990" y="662498"/>
            <a:ext cx="7169194" cy="666623"/>
          </a:xfrm>
          <a:prstGeom prst="rect">
            <a:avLst/>
          </a:prstGeom>
        </p:spPr>
        <p:txBody>
          <a:bodyPr lIns="0" tIns="0" rIns="0" bIns="0" rtlCol="0" anchor="t">
            <a:spAutoFit/>
          </a:bodyPr>
          <a:lstStyle/>
          <a:p>
            <a:pPr algn="ctr">
              <a:lnSpc>
                <a:spcPts val="5370"/>
              </a:lnSpc>
            </a:pPr>
            <a:r>
              <a:rPr lang="en-US" sz="4099" spc="-135">
                <a:solidFill>
                  <a:srgbClr val="000000"/>
                </a:solidFill>
                <a:latin typeface="Atkinson Hyperlegible Bold"/>
              </a:rPr>
              <a:t>CHẤT LƯỢNG CHÍNH TRỊ</a:t>
            </a:r>
          </a:p>
        </p:txBody>
      </p:sp>
      <p:grpSp>
        <p:nvGrpSpPr>
          <p:cNvPr id="16" name="Group 16"/>
          <p:cNvGrpSpPr>
            <a:grpSpLocks noChangeAspect="1"/>
          </p:cNvGrpSpPr>
          <p:nvPr/>
        </p:nvGrpSpPr>
        <p:grpSpPr>
          <a:xfrm rot="168002">
            <a:off x="10430962" y="63602"/>
            <a:ext cx="6784821" cy="4699117"/>
            <a:chOff x="0" y="0"/>
            <a:chExt cx="3429000" cy="2374900"/>
          </a:xfrm>
        </p:grpSpPr>
        <p:sp>
          <p:nvSpPr>
            <p:cNvPr id="17" name="Freeform 17"/>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6"/>
              <a:stretch>
                <a:fillRect t="-60874" b="-60874"/>
              </a:stretch>
            </a:blipFill>
          </p:spPr>
          <p:txBody>
            <a:bodyPr/>
            <a:lstStyle/>
            <a:p>
              <a:endParaRPr lang="en-US"/>
            </a:p>
          </p:txBody>
        </p:sp>
        <p:sp>
          <p:nvSpPr>
            <p:cNvPr id="18" name="Freeform 1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txBody>
            <a:bodyPr/>
            <a:lstStyle/>
            <a:p>
              <a:endParaRPr lang="en-US"/>
            </a:p>
          </p:txBody>
        </p:sp>
      </p:grpSp>
      <p:grpSp>
        <p:nvGrpSpPr>
          <p:cNvPr id="19" name="Group 19"/>
          <p:cNvGrpSpPr>
            <a:grpSpLocks noChangeAspect="1"/>
          </p:cNvGrpSpPr>
          <p:nvPr/>
        </p:nvGrpSpPr>
        <p:grpSpPr>
          <a:xfrm rot="334339">
            <a:off x="10506276" y="5207339"/>
            <a:ext cx="6868981" cy="4757405"/>
            <a:chOff x="0" y="0"/>
            <a:chExt cx="3429000" cy="2374900"/>
          </a:xfrm>
        </p:grpSpPr>
        <p:sp>
          <p:nvSpPr>
            <p:cNvPr id="20" name="Freeform 20"/>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6"/>
              <a:stretch>
                <a:fillRect t="-60874" b="-60874"/>
              </a:stretch>
            </a:blipFill>
          </p:spPr>
          <p:txBody>
            <a:bodyPr/>
            <a:lstStyle/>
            <a:p>
              <a:endParaRPr lang="en-US"/>
            </a:p>
          </p:txBody>
        </p:sp>
        <p:sp>
          <p:nvSpPr>
            <p:cNvPr id="21" name="Freeform 2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txBody>
            <a:bodyPr/>
            <a:lstStyle/>
            <a:p>
              <a:endParaRPr lang="en-US"/>
            </a:p>
          </p:txBody>
        </p:sp>
      </p:grpSp>
      <p:pic>
        <p:nvPicPr>
          <p:cNvPr id="22" name="kỉ luật">
            <a:hlinkClick r:id="" action="ppaction://media"/>
            <a:extLst>
              <a:ext uri="{FF2B5EF4-FFF2-40B4-BE49-F238E27FC236}">
                <a16:creationId xmlns:a16="http://schemas.microsoft.com/office/drawing/2014/main" id="{850D16F3-7B55-DF25-52EC-99E3B82A4D3B}"/>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10817738" y="618114"/>
            <a:ext cx="6028283" cy="87163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63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txBody>
          <a:bodyPr/>
          <a:lstStyle/>
          <a:p>
            <a:endParaRPr lang="en-US"/>
          </a:p>
        </p:txBody>
      </p:sp>
      <p:sp>
        <p:nvSpPr>
          <p:cNvPr id="3" name="Freeform 3"/>
          <p:cNvSpPr/>
          <p:nvPr/>
        </p:nvSpPr>
        <p:spPr>
          <a:xfrm rot="5400000" flipV="1">
            <a:off x="8293861" y="351033"/>
            <a:ext cx="15194115" cy="10135970"/>
          </a:xfrm>
          <a:custGeom>
            <a:avLst/>
            <a:gdLst/>
            <a:ahLst/>
            <a:cxnLst/>
            <a:rect l="l" t="t" r="r" b="b"/>
            <a:pathLst>
              <a:path w="15194115" h="10135970">
                <a:moveTo>
                  <a:pt x="0" y="10135970"/>
                </a:moveTo>
                <a:lnTo>
                  <a:pt x="15194114" y="10135970"/>
                </a:lnTo>
                <a:lnTo>
                  <a:pt x="15194114" y="0"/>
                </a:lnTo>
                <a:lnTo>
                  <a:pt x="0" y="0"/>
                </a:lnTo>
                <a:lnTo>
                  <a:pt x="0" y="10135970"/>
                </a:lnTo>
                <a:close/>
              </a:path>
            </a:pathLst>
          </a:custGeom>
          <a:blipFill>
            <a:blip r:embed="rId3"/>
            <a:stretch>
              <a:fillRect/>
            </a:stretch>
          </a:blipFill>
        </p:spPr>
        <p:txBody>
          <a:bodyPr/>
          <a:lstStyle/>
          <a:p>
            <a:endParaRPr lang="en-US"/>
          </a:p>
        </p:txBody>
      </p:sp>
      <p:sp>
        <p:nvSpPr>
          <p:cNvPr id="4" name="Freeform 4"/>
          <p:cNvSpPr/>
          <p:nvPr/>
        </p:nvSpPr>
        <p:spPr>
          <a:xfrm>
            <a:off x="11926170" y="3417383"/>
            <a:ext cx="5333130" cy="164842"/>
          </a:xfrm>
          <a:custGeom>
            <a:avLst/>
            <a:gdLst/>
            <a:ahLst/>
            <a:cxnLst/>
            <a:rect l="l" t="t" r="r" b="b"/>
            <a:pathLst>
              <a:path w="5333130" h="164842">
                <a:moveTo>
                  <a:pt x="0" y="0"/>
                </a:moveTo>
                <a:lnTo>
                  <a:pt x="5333130" y="0"/>
                </a:lnTo>
                <a:lnTo>
                  <a:pt x="5333130" y="164842"/>
                </a:lnTo>
                <a:lnTo>
                  <a:pt x="0" y="164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rot="-202858">
            <a:off x="488020" y="7153150"/>
            <a:ext cx="1524767" cy="1718794"/>
            <a:chOff x="0" y="0"/>
            <a:chExt cx="2033023" cy="2291725"/>
          </a:xfrm>
        </p:grpSpPr>
        <p:sp>
          <p:nvSpPr>
            <p:cNvPr id="6" name="Freeform 6"/>
            <p:cNvSpPr/>
            <p:nvPr/>
          </p:nvSpPr>
          <p:spPr>
            <a:xfrm rot="-10800000">
              <a:off x="0" y="1598721"/>
              <a:ext cx="2033023" cy="693004"/>
            </a:xfrm>
            <a:custGeom>
              <a:avLst/>
              <a:gdLst/>
              <a:ahLst/>
              <a:cxnLst/>
              <a:rect l="l" t="t" r="r" b="b"/>
              <a:pathLst>
                <a:path w="2033023" h="693004">
                  <a:moveTo>
                    <a:pt x="0" y="0"/>
                  </a:moveTo>
                  <a:lnTo>
                    <a:pt x="2033023" y="0"/>
                  </a:lnTo>
                  <a:lnTo>
                    <a:pt x="2033023" y="693004"/>
                  </a:lnTo>
                  <a:lnTo>
                    <a:pt x="0" y="693004"/>
                  </a:lnTo>
                  <a:lnTo>
                    <a:pt x="0" y="0"/>
                  </a:lnTo>
                  <a:close/>
                </a:path>
              </a:pathLst>
            </a:custGeom>
            <a:blipFill>
              <a:blip r:embed="rId6">
                <a:alphaModFix amt="70000"/>
              </a:blip>
              <a:stretch>
                <a:fillRect r="-74807"/>
              </a:stretch>
            </a:blipFill>
          </p:spPr>
          <p:txBody>
            <a:bodyPr/>
            <a:lstStyle/>
            <a:p>
              <a:endParaRPr lang="en-US"/>
            </a:p>
          </p:txBody>
        </p:sp>
        <p:sp>
          <p:nvSpPr>
            <p:cNvPr id="7" name="Freeform 7"/>
            <p:cNvSpPr/>
            <p:nvPr/>
          </p:nvSpPr>
          <p:spPr>
            <a:xfrm rot="-5485466">
              <a:off x="-393427" y="579453"/>
              <a:ext cx="1835250" cy="693004"/>
            </a:xfrm>
            <a:custGeom>
              <a:avLst/>
              <a:gdLst/>
              <a:ahLst/>
              <a:cxnLst/>
              <a:rect l="l" t="t" r="r" b="b"/>
              <a:pathLst>
                <a:path w="1835250" h="693004">
                  <a:moveTo>
                    <a:pt x="0" y="0"/>
                  </a:moveTo>
                  <a:lnTo>
                    <a:pt x="1835250" y="0"/>
                  </a:lnTo>
                  <a:lnTo>
                    <a:pt x="1835250" y="693004"/>
                  </a:lnTo>
                  <a:lnTo>
                    <a:pt x="0" y="693004"/>
                  </a:lnTo>
                  <a:lnTo>
                    <a:pt x="0" y="0"/>
                  </a:lnTo>
                  <a:close/>
                </a:path>
              </a:pathLst>
            </a:custGeom>
            <a:blipFill>
              <a:blip r:embed="rId6">
                <a:alphaModFix amt="70000"/>
              </a:blip>
              <a:stretch>
                <a:fillRect l="-93644"/>
              </a:stretch>
            </a:blipFill>
          </p:spPr>
          <p:txBody>
            <a:bodyPr/>
            <a:lstStyle/>
            <a:p>
              <a:endParaRPr lang="en-US"/>
            </a:p>
          </p:txBody>
        </p:sp>
      </p:grpSp>
      <p:sp>
        <p:nvSpPr>
          <p:cNvPr id="8" name="Freeform 8"/>
          <p:cNvSpPr/>
          <p:nvPr/>
        </p:nvSpPr>
        <p:spPr>
          <a:xfrm rot="5912487">
            <a:off x="9662976" y="-454488"/>
            <a:ext cx="2977170" cy="1124202"/>
          </a:xfrm>
          <a:custGeom>
            <a:avLst/>
            <a:gdLst/>
            <a:ahLst/>
            <a:cxnLst/>
            <a:rect l="l" t="t" r="r" b="b"/>
            <a:pathLst>
              <a:path w="2977170" h="1124202">
                <a:moveTo>
                  <a:pt x="0" y="0"/>
                </a:moveTo>
                <a:lnTo>
                  <a:pt x="2977170" y="0"/>
                </a:lnTo>
                <a:lnTo>
                  <a:pt x="2977170" y="1124202"/>
                </a:lnTo>
                <a:lnTo>
                  <a:pt x="0" y="1124202"/>
                </a:lnTo>
                <a:lnTo>
                  <a:pt x="0" y="0"/>
                </a:lnTo>
                <a:close/>
              </a:path>
            </a:pathLst>
          </a:custGeom>
          <a:blipFill>
            <a:blip r:embed="rId6">
              <a:alphaModFix amt="70000"/>
            </a:blip>
            <a:stretch>
              <a:fillRect l="-93644"/>
            </a:stretch>
          </a:blipFill>
        </p:spPr>
        <p:txBody>
          <a:bodyPr/>
          <a:lstStyle/>
          <a:p>
            <a:endParaRPr lang="en-US"/>
          </a:p>
        </p:txBody>
      </p:sp>
      <p:grpSp>
        <p:nvGrpSpPr>
          <p:cNvPr id="9" name="Group 9"/>
          <p:cNvGrpSpPr>
            <a:grpSpLocks noChangeAspect="1"/>
          </p:cNvGrpSpPr>
          <p:nvPr/>
        </p:nvGrpSpPr>
        <p:grpSpPr>
          <a:xfrm rot="-9182015">
            <a:off x="6496762" y="9130877"/>
            <a:ext cx="8587908" cy="594792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50618" b="-50618"/>
              </a:stretch>
            </a:blipFill>
          </p:spPr>
          <p:txBody>
            <a:bodyPr/>
            <a:lstStyle/>
            <a:p>
              <a:endParaRPr lang="en-US"/>
            </a:p>
          </p:txBody>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8"/>
              <a:stretch>
                <a:fillRect l="-2902" t="-10996" r="-2492" b="-11124"/>
              </a:stretch>
            </a:blipFill>
          </p:spPr>
          <p:txBody>
            <a:bodyPr/>
            <a:lstStyle/>
            <a:p>
              <a:endParaRPr lang="en-US"/>
            </a:p>
          </p:txBody>
        </p:sp>
      </p:grpSp>
      <p:sp>
        <p:nvSpPr>
          <p:cNvPr id="12" name="Freeform 12"/>
          <p:cNvSpPr/>
          <p:nvPr/>
        </p:nvSpPr>
        <p:spPr>
          <a:xfrm rot="-6687178">
            <a:off x="-1071836" y="-148691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9">
              <a:alphaModFix amt="88000"/>
            </a:blip>
            <a:stretch>
              <a:fillRect/>
            </a:stretch>
          </a:blipFill>
        </p:spPr>
        <p:txBody>
          <a:bodyPr/>
          <a:lstStyle/>
          <a:p>
            <a:endParaRPr lang="en-US"/>
          </a:p>
        </p:txBody>
      </p:sp>
      <p:sp>
        <p:nvSpPr>
          <p:cNvPr id="13" name="TextBox 13"/>
          <p:cNvSpPr txBox="1"/>
          <p:nvPr/>
        </p:nvSpPr>
        <p:spPr>
          <a:xfrm>
            <a:off x="12099115" y="4010850"/>
            <a:ext cx="4987240" cy="4800428"/>
          </a:xfrm>
          <a:prstGeom prst="rect">
            <a:avLst/>
          </a:prstGeom>
        </p:spPr>
        <p:txBody>
          <a:bodyPr lIns="0" tIns="0" rIns="0" bIns="0" rtlCol="0" anchor="t">
            <a:spAutoFit/>
          </a:bodyPr>
          <a:lstStyle/>
          <a:p>
            <a:pPr>
              <a:lnSpc>
                <a:spcPts val="4753"/>
              </a:lnSpc>
            </a:pPr>
            <a:r>
              <a:rPr lang="en-US" sz="3772" spc="-82">
                <a:solidFill>
                  <a:srgbClr val="3D2007"/>
                </a:solidFill>
                <a:latin typeface="Atkinson Hyperlegible"/>
              </a:rPr>
              <a:t>Khả năng chiến đấu và trình độ sẵn sàng chiến đấu của lực lượng vũ trang nhân dân còn có những mặt hạn chế, chưa đáp ứng được các tình huống phức tạp (nếu xảy ra)</a:t>
            </a:r>
          </a:p>
        </p:txBody>
      </p:sp>
      <p:sp>
        <p:nvSpPr>
          <p:cNvPr id="14" name="TextBox 14"/>
          <p:cNvSpPr txBox="1"/>
          <p:nvPr/>
        </p:nvSpPr>
        <p:spPr>
          <a:xfrm>
            <a:off x="12099115" y="1644124"/>
            <a:ext cx="4987240" cy="1320756"/>
          </a:xfrm>
          <a:prstGeom prst="rect">
            <a:avLst/>
          </a:prstGeom>
        </p:spPr>
        <p:txBody>
          <a:bodyPr lIns="0" tIns="0" rIns="0" bIns="0" rtlCol="0" anchor="t">
            <a:spAutoFit/>
          </a:bodyPr>
          <a:lstStyle/>
          <a:p>
            <a:pPr>
              <a:lnSpc>
                <a:spcPts val="5257"/>
              </a:lnSpc>
            </a:pPr>
            <a:r>
              <a:rPr lang="en-US" sz="4172" spc="-91">
                <a:solidFill>
                  <a:srgbClr val="3D2007"/>
                </a:solidFill>
                <a:latin typeface="Atkinson Hyperlegible Bold"/>
              </a:rPr>
              <a:t>kHẢ NĂNG CHIẾN ĐẤU VÀ TRÌNH ĐỘ</a:t>
            </a:r>
          </a:p>
        </p:txBody>
      </p:sp>
      <p:grpSp>
        <p:nvGrpSpPr>
          <p:cNvPr id="15" name="Group 15"/>
          <p:cNvGrpSpPr>
            <a:grpSpLocks noChangeAspect="1"/>
          </p:cNvGrpSpPr>
          <p:nvPr/>
        </p:nvGrpSpPr>
        <p:grpSpPr>
          <a:xfrm rot="334339">
            <a:off x="239080" y="148315"/>
            <a:ext cx="7647291" cy="5296457"/>
            <a:chOff x="0" y="0"/>
            <a:chExt cx="3429000" cy="2374900"/>
          </a:xfrm>
        </p:grpSpPr>
        <p:sp>
          <p:nvSpPr>
            <p:cNvPr id="16" name="Freeform 16"/>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10"/>
              <a:stretch>
                <a:fillRect t="-60874" b="-60874"/>
              </a:stretch>
            </a:blipFill>
          </p:spPr>
          <p:txBody>
            <a:bodyPr/>
            <a:lstStyle/>
            <a:p>
              <a:endParaRPr lang="en-US"/>
            </a:p>
          </p:txBody>
        </p:sp>
        <p:sp>
          <p:nvSpPr>
            <p:cNvPr id="17" name="Freeform 17"/>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8"/>
              <a:stretch>
                <a:fillRect l="-2902" t="-10996" r="-2492" b="-11124"/>
              </a:stretch>
            </a:blipFill>
          </p:spPr>
          <p:txBody>
            <a:bodyPr/>
            <a:lstStyle/>
            <a:p>
              <a:endParaRPr lang="en-US"/>
            </a:p>
          </p:txBody>
        </p:sp>
      </p:grpSp>
      <p:grpSp>
        <p:nvGrpSpPr>
          <p:cNvPr id="18" name="Group 18"/>
          <p:cNvGrpSpPr>
            <a:grpSpLocks noChangeAspect="1"/>
          </p:cNvGrpSpPr>
          <p:nvPr/>
        </p:nvGrpSpPr>
        <p:grpSpPr>
          <a:xfrm rot="334339">
            <a:off x="3673617" y="4845791"/>
            <a:ext cx="7684941" cy="5322533"/>
            <a:chOff x="0" y="0"/>
            <a:chExt cx="3429000" cy="2374900"/>
          </a:xfrm>
        </p:grpSpPr>
        <p:sp>
          <p:nvSpPr>
            <p:cNvPr id="19" name="Freeform 19"/>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10"/>
              <a:stretch>
                <a:fillRect t="-60874" b="-60874"/>
              </a:stretch>
            </a:blipFill>
          </p:spPr>
          <p:txBody>
            <a:bodyPr/>
            <a:lstStyle/>
            <a:p>
              <a:endParaRPr lang="en-US"/>
            </a:p>
          </p:txBody>
        </p:sp>
        <p:sp>
          <p:nvSpPr>
            <p:cNvPr id="20" name="Freeform 2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8"/>
              <a:stretch>
                <a:fillRect l="-2902" t="-10996" r="-2492" b="-11124"/>
              </a:stretch>
            </a:blipFill>
          </p:spPr>
          <p:txBody>
            <a:bodyPr/>
            <a:lstStyle/>
            <a:p>
              <a:endParaRPr 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AB6000"/>
        </a:solid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txBody>
          <a:bodyPr/>
          <a:lstStyle/>
          <a:p>
            <a:endParaRPr lang="en-US"/>
          </a:p>
        </p:txBody>
      </p:sp>
      <p:sp>
        <p:nvSpPr>
          <p:cNvPr id="3" name="Freeform 3"/>
          <p:cNvSpPr/>
          <p:nvPr/>
        </p:nvSpPr>
        <p:spPr>
          <a:xfrm rot="-5400000" flipH="1" flipV="1">
            <a:off x="-2786086" y="2254895"/>
            <a:ext cx="18332969" cy="12229895"/>
          </a:xfrm>
          <a:custGeom>
            <a:avLst/>
            <a:gdLst/>
            <a:ahLst/>
            <a:cxnLst/>
            <a:rect l="l" t="t" r="r" b="b"/>
            <a:pathLst>
              <a:path w="18332969" h="12229895">
                <a:moveTo>
                  <a:pt x="18332969" y="12229895"/>
                </a:moveTo>
                <a:lnTo>
                  <a:pt x="0" y="12229895"/>
                </a:lnTo>
                <a:lnTo>
                  <a:pt x="0" y="0"/>
                </a:lnTo>
                <a:lnTo>
                  <a:pt x="18332969" y="0"/>
                </a:lnTo>
                <a:lnTo>
                  <a:pt x="18332969" y="12229895"/>
                </a:lnTo>
                <a:close/>
              </a:path>
            </a:pathLst>
          </a:custGeom>
          <a:blipFill>
            <a:blip r:embed="rId3"/>
            <a:stretch>
              <a:fillRect/>
            </a:stretch>
          </a:blipFill>
        </p:spPr>
        <p:txBody>
          <a:bodyPr/>
          <a:lstStyle/>
          <a:p>
            <a:endParaRPr lang="en-US"/>
          </a:p>
        </p:txBody>
      </p:sp>
      <p:grpSp>
        <p:nvGrpSpPr>
          <p:cNvPr id="4" name="Group 4"/>
          <p:cNvGrpSpPr>
            <a:grpSpLocks noChangeAspect="1"/>
          </p:cNvGrpSpPr>
          <p:nvPr/>
        </p:nvGrpSpPr>
        <p:grpSpPr>
          <a:xfrm rot="334339">
            <a:off x="2758949" y="5793458"/>
            <a:ext cx="6523921" cy="4518419"/>
            <a:chOff x="0" y="0"/>
            <a:chExt cx="3429000" cy="2374900"/>
          </a:xfrm>
        </p:grpSpPr>
        <p:sp>
          <p:nvSpPr>
            <p:cNvPr id="5" name="Freeform 5"/>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4"/>
              <a:stretch>
                <a:fillRect t="-60874" b="-60874"/>
              </a:stretch>
            </a:blipFill>
          </p:spPr>
          <p:txBody>
            <a:bodyPr/>
            <a:lstStyle/>
            <a:p>
              <a:endParaRPr lang="en-US"/>
            </a:p>
          </p:txBody>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txBody>
            <a:bodyPr/>
            <a:lstStyle/>
            <a:p>
              <a:endParaRPr lang="en-US"/>
            </a:p>
          </p:txBody>
        </p:sp>
      </p:grpSp>
      <p:sp>
        <p:nvSpPr>
          <p:cNvPr id="7" name="Freeform 7"/>
          <p:cNvSpPr/>
          <p:nvPr/>
        </p:nvSpPr>
        <p:spPr>
          <a:xfrm rot="-7464855">
            <a:off x="10393984" y="9824455"/>
            <a:ext cx="4202724" cy="1586980"/>
          </a:xfrm>
          <a:custGeom>
            <a:avLst/>
            <a:gdLst/>
            <a:ahLst/>
            <a:cxnLst/>
            <a:rect l="l" t="t" r="r" b="b"/>
            <a:pathLst>
              <a:path w="4202724" h="1586980">
                <a:moveTo>
                  <a:pt x="0" y="0"/>
                </a:moveTo>
                <a:lnTo>
                  <a:pt x="4202724" y="0"/>
                </a:lnTo>
                <a:lnTo>
                  <a:pt x="4202724" y="1586980"/>
                </a:lnTo>
                <a:lnTo>
                  <a:pt x="0" y="1586980"/>
                </a:lnTo>
                <a:lnTo>
                  <a:pt x="0" y="0"/>
                </a:lnTo>
                <a:close/>
              </a:path>
            </a:pathLst>
          </a:custGeom>
          <a:blipFill>
            <a:blip r:embed="rId6">
              <a:alphaModFix amt="70000"/>
            </a:blip>
            <a:stretch>
              <a:fillRect l="-93644"/>
            </a:stretch>
          </a:blipFill>
        </p:spPr>
        <p:txBody>
          <a:bodyPr/>
          <a:lstStyle/>
          <a:p>
            <a:endParaRPr lang="en-US"/>
          </a:p>
        </p:txBody>
      </p:sp>
      <p:sp>
        <p:nvSpPr>
          <p:cNvPr id="8" name="Freeform 8"/>
          <p:cNvSpPr/>
          <p:nvPr/>
        </p:nvSpPr>
        <p:spPr>
          <a:xfrm>
            <a:off x="2788626" y="1510742"/>
            <a:ext cx="6798686" cy="210141"/>
          </a:xfrm>
          <a:custGeom>
            <a:avLst/>
            <a:gdLst/>
            <a:ahLst/>
            <a:cxnLst/>
            <a:rect l="l" t="t" r="r" b="b"/>
            <a:pathLst>
              <a:path w="6798686" h="210141">
                <a:moveTo>
                  <a:pt x="0" y="0"/>
                </a:moveTo>
                <a:lnTo>
                  <a:pt x="6798687" y="0"/>
                </a:lnTo>
                <a:lnTo>
                  <a:pt x="6798687" y="210141"/>
                </a:lnTo>
                <a:lnTo>
                  <a:pt x="0" y="2101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TextBox 9"/>
          <p:cNvSpPr txBox="1"/>
          <p:nvPr/>
        </p:nvSpPr>
        <p:spPr>
          <a:xfrm>
            <a:off x="3019885" y="1959008"/>
            <a:ext cx="6704299" cy="3706891"/>
          </a:xfrm>
          <a:prstGeom prst="rect">
            <a:avLst/>
          </a:prstGeom>
        </p:spPr>
        <p:txBody>
          <a:bodyPr lIns="0" tIns="0" rIns="0" bIns="0" rtlCol="0" anchor="t">
            <a:spAutoFit/>
          </a:bodyPr>
          <a:lstStyle/>
          <a:p>
            <a:pPr algn="just">
              <a:lnSpc>
                <a:spcPts val="4218"/>
              </a:lnSpc>
            </a:pPr>
            <a:r>
              <a:rPr lang="en-US" sz="3220" spc="-106">
                <a:solidFill>
                  <a:srgbClr val="000000"/>
                </a:solidFill>
                <a:latin typeface="Atkinson Hyperlegible"/>
              </a:rPr>
              <a:t>Trình độ chính quy của Quân đội ta chưa đáp ứng được yêu cầu tác chiến hiện đại. Chấp hành kỷ luật của một bộ phận lực lượng vũ trang còn chuyển biến chậm, vẫn để xảy ra những vụ việc, ảnh hưởng đến sức mạnh chiến đấu của lực lượng vũ trang.</a:t>
            </a:r>
          </a:p>
        </p:txBody>
      </p:sp>
      <p:sp>
        <p:nvSpPr>
          <p:cNvPr id="10" name="Freeform 10"/>
          <p:cNvSpPr/>
          <p:nvPr/>
        </p:nvSpPr>
        <p:spPr>
          <a:xfrm rot="8944436">
            <a:off x="17586120" y="-97082"/>
            <a:ext cx="1403759" cy="3425788"/>
          </a:xfrm>
          <a:custGeom>
            <a:avLst/>
            <a:gdLst/>
            <a:ahLst/>
            <a:cxnLst/>
            <a:rect l="l" t="t" r="r" b="b"/>
            <a:pathLst>
              <a:path w="1403759" h="3425788">
                <a:moveTo>
                  <a:pt x="0" y="0"/>
                </a:moveTo>
                <a:lnTo>
                  <a:pt x="1403760" y="0"/>
                </a:lnTo>
                <a:lnTo>
                  <a:pt x="1403760" y="3425789"/>
                </a:lnTo>
                <a:lnTo>
                  <a:pt x="0" y="3425789"/>
                </a:lnTo>
                <a:lnTo>
                  <a:pt x="0" y="0"/>
                </a:lnTo>
                <a:close/>
              </a:path>
            </a:pathLst>
          </a:custGeom>
          <a:blipFill>
            <a:blip r:embed="rId9"/>
            <a:stretch>
              <a:fillRect/>
            </a:stretch>
          </a:blipFill>
        </p:spPr>
        <p:txBody>
          <a:bodyPr/>
          <a:lstStyle/>
          <a:p>
            <a:endParaRPr lang="en-US"/>
          </a:p>
        </p:txBody>
      </p:sp>
      <p:grpSp>
        <p:nvGrpSpPr>
          <p:cNvPr id="11" name="Group 11"/>
          <p:cNvGrpSpPr>
            <a:grpSpLocks noChangeAspect="1"/>
          </p:cNvGrpSpPr>
          <p:nvPr/>
        </p:nvGrpSpPr>
        <p:grpSpPr>
          <a:xfrm rot="-1733462">
            <a:off x="-8349041" y="-1959885"/>
            <a:ext cx="10325542" cy="7151394"/>
            <a:chOff x="0" y="0"/>
            <a:chExt cx="3429000" cy="2374900"/>
          </a:xfrm>
        </p:grpSpPr>
        <p:sp>
          <p:nvSpPr>
            <p:cNvPr id="12" name="Freeform 12"/>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0"/>
              <a:stretch>
                <a:fillRect t="-50618" b="-50618"/>
              </a:stretch>
            </a:blipFill>
          </p:spPr>
          <p:txBody>
            <a:bodyPr/>
            <a:lstStyle/>
            <a:p>
              <a:endParaRPr lang="en-US"/>
            </a:p>
          </p:txBody>
        </p:sp>
        <p:sp>
          <p:nvSpPr>
            <p:cNvPr id="13" name="Freeform 13"/>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txBody>
            <a:bodyPr/>
            <a:lstStyle/>
            <a:p>
              <a:endParaRPr lang="en-US"/>
            </a:p>
          </p:txBody>
        </p:sp>
      </p:grpSp>
      <p:sp>
        <p:nvSpPr>
          <p:cNvPr id="14" name="Freeform 14"/>
          <p:cNvSpPr/>
          <p:nvPr/>
        </p:nvSpPr>
        <p:spPr>
          <a:xfrm rot="-6687178">
            <a:off x="-1262017" y="154494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11">
              <a:alphaModFix amt="88000"/>
            </a:blip>
            <a:stretch>
              <a:fillRect/>
            </a:stretch>
          </a:blipFill>
        </p:spPr>
        <p:txBody>
          <a:bodyPr/>
          <a:lstStyle/>
          <a:p>
            <a:endParaRPr lang="en-US"/>
          </a:p>
        </p:txBody>
      </p:sp>
      <p:sp>
        <p:nvSpPr>
          <p:cNvPr id="15" name="TextBox 15"/>
          <p:cNvSpPr txBox="1"/>
          <p:nvPr/>
        </p:nvSpPr>
        <p:spPr>
          <a:xfrm>
            <a:off x="2554990" y="571218"/>
            <a:ext cx="7169194" cy="666623"/>
          </a:xfrm>
          <a:prstGeom prst="rect">
            <a:avLst/>
          </a:prstGeom>
        </p:spPr>
        <p:txBody>
          <a:bodyPr lIns="0" tIns="0" rIns="0" bIns="0" rtlCol="0" anchor="t">
            <a:spAutoFit/>
          </a:bodyPr>
          <a:lstStyle/>
          <a:p>
            <a:pPr algn="ctr">
              <a:lnSpc>
                <a:spcPts val="5370"/>
              </a:lnSpc>
            </a:pPr>
            <a:r>
              <a:rPr lang="en-US" sz="4099" spc="-135">
                <a:solidFill>
                  <a:srgbClr val="000000"/>
                </a:solidFill>
                <a:latin typeface="Atkinson Hyperlegible Bold"/>
              </a:rPr>
              <a:t>TRÌNH ĐỘ CHÍNH QUY</a:t>
            </a:r>
          </a:p>
        </p:txBody>
      </p:sp>
      <p:grpSp>
        <p:nvGrpSpPr>
          <p:cNvPr id="16" name="Group 16"/>
          <p:cNvGrpSpPr>
            <a:grpSpLocks noChangeAspect="1"/>
          </p:cNvGrpSpPr>
          <p:nvPr/>
        </p:nvGrpSpPr>
        <p:grpSpPr>
          <a:xfrm rot="168002">
            <a:off x="10430962" y="-27679"/>
            <a:ext cx="6784821" cy="4699117"/>
            <a:chOff x="0" y="0"/>
            <a:chExt cx="3429000" cy="2374900"/>
          </a:xfrm>
        </p:grpSpPr>
        <p:sp>
          <p:nvSpPr>
            <p:cNvPr id="17" name="Freeform 17"/>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4"/>
              <a:stretch>
                <a:fillRect t="-60874" b="-60874"/>
              </a:stretch>
            </a:blipFill>
          </p:spPr>
          <p:txBody>
            <a:bodyPr/>
            <a:lstStyle/>
            <a:p>
              <a:endParaRPr lang="en-US"/>
            </a:p>
          </p:txBody>
        </p:sp>
        <p:sp>
          <p:nvSpPr>
            <p:cNvPr id="18" name="Freeform 1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txBody>
            <a:bodyPr/>
            <a:lstStyle/>
            <a:p>
              <a:endParaRPr lang="en-US"/>
            </a:p>
          </p:txBody>
        </p:sp>
      </p:grpSp>
      <p:grpSp>
        <p:nvGrpSpPr>
          <p:cNvPr id="19" name="Group 19"/>
          <p:cNvGrpSpPr>
            <a:grpSpLocks noChangeAspect="1"/>
          </p:cNvGrpSpPr>
          <p:nvPr/>
        </p:nvGrpSpPr>
        <p:grpSpPr>
          <a:xfrm rot="334339">
            <a:off x="10506276" y="5116059"/>
            <a:ext cx="6868981" cy="4757405"/>
            <a:chOff x="0" y="0"/>
            <a:chExt cx="3429000" cy="2374900"/>
          </a:xfrm>
        </p:grpSpPr>
        <p:sp>
          <p:nvSpPr>
            <p:cNvPr id="20" name="Freeform 20"/>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4"/>
              <a:stretch>
                <a:fillRect t="-60874" b="-60874"/>
              </a:stretch>
            </a:blipFill>
          </p:spPr>
          <p:txBody>
            <a:bodyPr/>
            <a:lstStyle/>
            <a:p>
              <a:endParaRPr lang="en-US"/>
            </a:p>
          </p:txBody>
        </p:sp>
        <p:sp>
          <p:nvSpPr>
            <p:cNvPr id="21" name="Freeform 2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txBody>
            <a:bodyPr/>
            <a:lstStyle/>
            <a:p>
              <a:endParaRPr lang="en-US"/>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B6000"/>
        </a:solid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txBody>
          <a:bodyPr/>
          <a:lstStyle/>
          <a:p>
            <a:endParaRPr lang="en-US"/>
          </a:p>
        </p:txBody>
      </p:sp>
      <p:sp>
        <p:nvSpPr>
          <p:cNvPr id="3" name="Freeform 3"/>
          <p:cNvSpPr/>
          <p:nvPr/>
        </p:nvSpPr>
        <p:spPr>
          <a:xfrm rot="5400000" flipV="1">
            <a:off x="8293861" y="351033"/>
            <a:ext cx="15194115" cy="10135970"/>
          </a:xfrm>
          <a:custGeom>
            <a:avLst/>
            <a:gdLst/>
            <a:ahLst/>
            <a:cxnLst/>
            <a:rect l="l" t="t" r="r" b="b"/>
            <a:pathLst>
              <a:path w="15194115" h="10135970">
                <a:moveTo>
                  <a:pt x="0" y="10135970"/>
                </a:moveTo>
                <a:lnTo>
                  <a:pt x="15194114" y="10135970"/>
                </a:lnTo>
                <a:lnTo>
                  <a:pt x="15194114" y="0"/>
                </a:lnTo>
                <a:lnTo>
                  <a:pt x="0" y="0"/>
                </a:lnTo>
                <a:lnTo>
                  <a:pt x="0" y="10135970"/>
                </a:lnTo>
                <a:close/>
              </a:path>
            </a:pathLst>
          </a:custGeom>
          <a:blipFill>
            <a:blip r:embed="rId3"/>
            <a:stretch>
              <a:fillRect/>
            </a:stretch>
          </a:blipFill>
        </p:spPr>
        <p:txBody>
          <a:bodyPr/>
          <a:lstStyle/>
          <a:p>
            <a:endParaRPr lang="en-US"/>
          </a:p>
        </p:txBody>
      </p:sp>
      <p:sp>
        <p:nvSpPr>
          <p:cNvPr id="4" name="Freeform 4"/>
          <p:cNvSpPr/>
          <p:nvPr/>
        </p:nvSpPr>
        <p:spPr>
          <a:xfrm>
            <a:off x="12099115" y="1580753"/>
            <a:ext cx="5333130" cy="164842"/>
          </a:xfrm>
          <a:custGeom>
            <a:avLst/>
            <a:gdLst/>
            <a:ahLst/>
            <a:cxnLst/>
            <a:rect l="l" t="t" r="r" b="b"/>
            <a:pathLst>
              <a:path w="5333130" h="164842">
                <a:moveTo>
                  <a:pt x="0" y="0"/>
                </a:moveTo>
                <a:lnTo>
                  <a:pt x="5333130" y="0"/>
                </a:lnTo>
                <a:lnTo>
                  <a:pt x="5333130" y="164842"/>
                </a:lnTo>
                <a:lnTo>
                  <a:pt x="0" y="1648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rot="-202858">
            <a:off x="488020" y="7153150"/>
            <a:ext cx="1524767" cy="1718794"/>
            <a:chOff x="0" y="0"/>
            <a:chExt cx="2033023" cy="2291725"/>
          </a:xfrm>
        </p:grpSpPr>
        <p:sp>
          <p:nvSpPr>
            <p:cNvPr id="6" name="Freeform 6"/>
            <p:cNvSpPr/>
            <p:nvPr/>
          </p:nvSpPr>
          <p:spPr>
            <a:xfrm rot="-10800000">
              <a:off x="0" y="1598721"/>
              <a:ext cx="2033023" cy="693004"/>
            </a:xfrm>
            <a:custGeom>
              <a:avLst/>
              <a:gdLst/>
              <a:ahLst/>
              <a:cxnLst/>
              <a:rect l="l" t="t" r="r" b="b"/>
              <a:pathLst>
                <a:path w="2033023" h="693004">
                  <a:moveTo>
                    <a:pt x="0" y="0"/>
                  </a:moveTo>
                  <a:lnTo>
                    <a:pt x="2033023" y="0"/>
                  </a:lnTo>
                  <a:lnTo>
                    <a:pt x="2033023" y="693004"/>
                  </a:lnTo>
                  <a:lnTo>
                    <a:pt x="0" y="693004"/>
                  </a:lnTo>
                  <a:lnTo>
                    <a:pt x="0" y="0"/>
                  </a:lnTo>
                  <a:close/>
                </a:path>
              </a:pathLst>
            </a:custGeom>
            <a:blipFill>
              <a:blip r:embed="rId6">
                <a:alphaModFix amt="70000"/>
              </a:blip>
              <a:stretch>
                <a:fillRect r="-74807"/>
              </a:stretch>
            </a:blipFill>
          </p:spPr>
          <p:txBody>
            <a:bodyPr/>
            <a:lstStyle/>
            <a:p>
              <a:endParaRPr lang="en-US"/>
            </a:p>
          </p:txBody>
        </p:sp>
        <p:sp>
          <p:nvSpPr>
            <p:cNvPr id="7" name="Freeform 7"/>
            <p:cNvSpPr/>
            <p:nvPr/>
          </p:nvSpPr>
          <p:spPr>
            <a:xfrm rot="-5485466">
              <a:off x="-393427" y="579453"/>
              <a:ext cx="1835250" cy="693004"/>
            </a:xfrm>
            <a:custGeom>
              <a:avLst/>
              <a:gdLst/>
              <a:ahLst/>
              <a:cxnLst/>
              <a:rect l="l" t="t" r="r" b="b"/>
              <a:pathLst>
                <a:path w="1835250" h="693004">
                  <a:moveTo>
                    <a:pt x="0" y="0"/>
                  </a:moveTo>
                  <a:lnTo>
                    <a:pt x="1835250" y="0"/>
                  </a:lnTo>
                  <a:lnTo>
                    <a:pt x="1835250" y="693004"/>
                  </a:lnTo>
                  <a:lnTo>
                    <a:pt x="0" y="693004"/>
                  </a:lnTo>
                  <a:lnTo>
                    <a:pt x="0" y="0"/>
                  </a:lnTo>
                  <a:close/>
                </a:path>
              </a:pathLst>
            </a:custGeom>
            <a:blipFill>
              <a:blip r:embed="rId6">
                <a:alphaModFix amt="70000"/>
              </a:blip>
              <a:stretch>
                <a:fillRect l="-93644"/>
              </a:stretch>
            </a:blipFill>
          </p:spPr>
          <p:txBody>
            <a:bodyPr/>
            <a:lstStyle/>
            <a:p>
              <a:endParaRPr lang="en-US"/>
            </a:p>
          </p:txBody>
        </p:sp>
      </p:grpSp>
      <p:sp>
        <p:nvSpPr>
          <p:cNvPr id="8" name="Freeform 8"/>
          <p:cNvSpPr/>
          <p:nvPr/>
        </p:nvSpPr>
        <p:spPr>
          <a:xfrm rot="5912487">
            <a:off x="9662976" y="-454488"/>
            <a:ext cx="2977170" cy="1124202"/>
          </a:xfrm>
          <a:custGeom>
            <a:avLst/>
            <a:gdLst/>
            <a:ahLst/>
            <a:cxnLst/>
            <a:rect l="l" t="t" r="r" b="b"/>
            <a:pathLst>
              <a:path w="2977170" h="1124202">
                <a:moveTo>
                  <a:pt x="0" y="0"/>
                </a:moveTo>
                <a:lnTo>
                  <a:pt x="2977170" y="0"/>
                </a:lnTo>
                <a:lnTo>
                  <a:pt x="2977170" y="1124202"/>
                </a:lnTo>
                <a:lnTo>
                  <a:pt x="0" y="1124202"/>
                </a:lnTo>
                <a:lnTo>
                  <a:pt x="0" y="0"/>
                </a:lnTo>
                <a:close/>
              </a:path>
            </a:pathLst>
          </a:custGeom>
          <a:blipFill>
            <a:blip r:embed="rId6">
              <a:alphaModFix amt="70000"/>
            </a:blip>
            <a:stretch>
              <a:fillRect l="-93644"/>
            </a:stretch>
          </a:blipFill>
        </p:spPr>
        <p:txBody>
          <a:bodyPr/>
          <a:lstStyle/>
          <a:p>
            <a:endParaRPr lang="en-US"/>
          </a:p>
        </p:txBody>
      </p:sp>
      <p:grpSp>
        <p:nvGrpSpPr>
          <p:cNvPr id="9" name="Group 9"/>
          <p:cNvGrpSpPr>
            <a:grpSpLocks noChangeAspect="1"/>
          </p:cNvGrpSpPr>
          <p:nvPr/>
        </p:nvGrpSpPr>
        <p:grpSpPr>
          <a:xfrm rot="-9182015">
            <a:off x="6496762" y="9130877"/>
            <a:ext cx="8587908" cy="594792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7"/>
              <a:stretch>
                <a:fillRect t="-50618" b="-50618"/>
              </a:stretch>
            </a:blipFill>
          </p:spPr>
          <p:txBody>
            <a:bodyPr/>
            <a:lstStyle/>
            <a:p>
              <a:endParaRPr lang="en-US"/>
            </a:p>
          </p:txBody>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8"/>
              <a:stretch>
                <a:fillRect l="-2902" t="-10996" r="-2492" b="-11124"/>
              </a:stretch>
            </a:blipFill>
          </p:spPr>
          <p:txBody>
            <a:bodyPr/>
            <a:lstStyle/>
            <a:p>
              <a:endParaRPr lang="en-US"/>
            </a:p>
          </p:txBody>
        </p:sp>
      </p:grpSp>
      <p:sp>
        <p:nvSpPr>
          <p:cNvPr id="12" name="Freeform 12"/>
          <p:cNvSpPr/>
          <p:nvPr/>
        </p:nvSpPr>
        <p:spPr>
          <a:xfrm rot="-6687178">
            <a:off x="-1071836" y="-148691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9">
              <a:alphaModFix amt="88000"/>
            </a:blip>
            <a:stretch>
              <a:fillRect/>
            </a:stretch>
          </a:blipFill>
        </p:spPr>
        <p:txBody>
          <a:bodyPr/>
          <a:lstStyle/>
          <a:p>
            <a:endParaRPr lang="en-US"/>
          </a:p>
        </p:txBody>
      </p:sp>
      <p:sp>
        <p:nvSpPr>
          <p:cNvPr id="13" name="TextBox 13"/>
          <p:cNvSpPr txBox="1"/>
          <p:nvPr/>
        </p:nvSpPr>
        <p:spPr>
          <a:xfrm>
            <a:off x="12099115" y="2098020"/>
            <a:ext cx="4987240" cy="7200728"/>
          </a:xfrm>
          <a:prstGeom prst="rect">
            <a:avLst/>
          </a:prstGeom>
        </p:spPr>
        <p:txBody>
          <a:bodyPr lIns="0" tIns="0" rIns="0" bIns="0" rtlCol="0" anchor="t">
            <a:spAutoFit/>
          </a:bodyPr>
          <a:lstStyle/>
          <a:p>
            <a:pPr>
              <a:lnSpc>
                <a:spcPts val="4753"/>
              </a:lnSpc>
            </a:pPr>
            <a:r>
              <a:rPr lang="en-US" sz="3772" spc="-82">
                <a:solidFill>
                  <a:srgbClr val="3D2007"/>
                </a:solidFill>
                <a:latin typeface="Atkinson Hyperlegible"/>
              </a:rPr>
              <a:t>Trang bị của lực lượng vũ trang còn lạc hậu, thiếu đồng bộ. Vấn đề nghiên cứu phát triển hoàn thiện nền khoa học nghệ thuật quân sự Việt Nam trong thời kì mới cần được tổ chức một cách khoa học, phối hợp chặt chẽ giữa viện nghiên cứu, cơ sở đào tạo và thực tiễn…</a:t>
            </a:r>
          </a:p>
        </p:txBody>
      </p:sp>
      <p:sp>
        <p:nvSpPr>
          <p:cNvPr id="14" name="TextBox 14"/>
          <p:cNvSpPr txBox="1"/>
          <p:nvPr/>
        </p:nvSpPr>
        <p:spPr>
          <a:xfrm>
            <a:off x="12099115" y="548761"/>
            <a:ext cx="4987240" cy="654006"/>
          </a:xfrm>
          <a:prstGeom prst="rect">
            <a:avLst/>
          </a:prstGeom>
        </p:spPr>
        <p:txBody>
          <a:bodyPr lIns="0" tIns="0" rIns="0" bIns="0" rtlCol="0" anchor="t">
            <a:spAutoFit/>
          </a:bodyPr>
          <a:lstStyle/>
          <a:p>
            <a:pPr>
              <a:lnSpc>
                <a:spcPts val="5257"/>
              </a:lnSpc>
            </a:pPr>
            <a:r>
              <a:rPr lang="en-US" sz="4172" spc="-91">
                <a:solidFill>
                  <a:srgbClr val="3D2007"/>
                </a:solidFill>
                <a:latin typeface="Atkinson Hyperlegible Bold"/>
              </a:rPr>
              <a:t>TRANG BỊ</a:t>
            </a:r>
          </a:p>
        </p:txBody>
      </p:sp>
      <p:grpSp>
        <p:nvGrpSpPr>
          <p:cNvPr id="15" name="Group 15"/>
          <p:cNvGrpSpPr>
            <a:grpSpLocks noChangeAspect="1"/>
          </p:cNvGrpSpPr>
          <p:nvPr/>
        </p:nvGrpSpPr>
        <p:grpSpPr>
          <a:xfrm rot="334339">
            <a:off x="239080" y="148315"/>
            <a:ext cx="7647291" cy="5296457"/>
            <a:chOff x="0" y="0"/>
            <a:chExt cx="3429000" cy="2374900"/>
          </a:xfrm>
        </p:grpSpPr>
        <p:sp>
          <p:nvSpPr>
            <p:cNvPr id="16" name="Freeform 16"/>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10"/>
              <a:stretch>
                <a:fillRect t="-60874" b="-60874"/>
              </a:stretch>
            </a:blipFill>
          </p:spPr>
          <p:txBody>
            <a:bodyPr/>
            <a:lstStyle/>
            <a:p>
              <a:endParaRPr lang="en-US"/>
            </a:p>
          </p:txBody>
        </p:sp>
        <p:sp>
          <p:nvSpPr>
            <p:cNvPr id="17" name="Freeform 17"/>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8"/>
              <a:stretch>
                <a:fillRect l="-2902" t="-10996" r="-2492" b="-11124"/>
              </a:stretch>
            </a:blipFill>
          </p:spPr>
          <p:txBody>
            <a:bodyPr/>
            <a:lstStyle/>
            <a:p>
              <a:endParaRPr lang="en-US"/>
            </a:p>
          </p:txBody>
        </p:sp>
      </p:grpSp>
      <p:grpSp>
        <p:nvGrpSpPr>
          <p:cNvPr id="18" name="Group 18"/>
          <p:cNvGrpSpPr>
            <a:grpSpLocks noChangeAspect="1"/>
          </p:cNvGrpSpPr>
          <p:nvPr/>
        </p:nvGrpSpPr>
        <p:grpSpPr>
          <a:xfrm rot="334339">
            <a:off x="3673617" y="4845791"/>
            <a:ext cx="7684941" cy="5322533"/>
            <a:chOff x="0" y="0"/>
            <a:chExt cx="3429000" cy="2374900"/>
          </a:xfrm>
        </p:grpSpPr>
        <p:sp>
          <p:nvSpPr>
            <p:cNvPr id="19" name="Freeform 19"/>
            <p:cNvSpPr/>
            <p:nvPr/>
          </p:nvSpPr>
          <p:spPr>
            <a:xfrm flipH="1">
              <a:off x="59944" y="76200"/>
              <a:ext cx="3340100" cy="2235200"/>
            </a:xfrm>
            <a:custGeom>
              <a:avLst/>
              <a:gdLst/>
              <a:ahLst/>
              <a:cxnLst/>
              <a:rect l="l" t="t" r="r" b="b"/>
              <a:pathLst>
                <a:path w="3340100" h="2235200">
                  <a:moveTo>
                    <a:pt x="1168400" y="25400"/>
                  </a:moveTo>
                  <a:lnTo>
                    <a:pt x="939800" y="0"/>
                  </a:lnTo>
                  <a:lnTo>
                    <a:pt x="698500" y="38100"/>
                  </a:lnTo>
                  <a:lnTo>
                    <a:pt x="355600" y="38100"/>
                  </a:lnTo>
                  <a:cubicBezTo>
                    <a:pt x="355600" y="38100"/>
                    <a:pt x="254000" y="12700"/>
                    <a:pt x="241300" y="38100"/>
                  </a:cubicBezTo>
                  <a:cubicBezTo>
                    <a:pt x="228600" y="63500"/>
                    <a:pt x="177800" y="228600"/>
                    <a:pt x="177800" y="228600"/>
                  </a:cubicBezTo>
                  <a:cubicBezTo>
                    <a:pt x="177800" y="228600"/>
                    <a:pt x="127000" y="304800"/>
                    <a:pt x="139700" y="355600"/>
                  </a:cubicBezTo>
                  <a:cubicBezTo>
                    <a:pt x="152400" y="406400"/>
                    <a:pt x="114300" y="520700"/>
                    <a:pt x="114300" y="520700"/>
                  </a:cubicBezTo>
                  <a:cubicBezTo>
                    <a:pt x="114300" y="520700"/>
                    <a:pt x="88900" y="571500"/>
                    <a:pt x="114300" y="622300"/>
                  </a:cubicBezTo>
                  <a:cubicBezTo>
                    <a:pt x="114300" y="622300"/>
                    <a:pt x="127000" y="762000"/>
                    <a:pt x="101600" y="812800"/>
                  </a:cubicBezTo>
                  <a:cubicBezTo>
                    <a:pt x="101600" y="812800"/>
                    <a:pt x="63500" y="838200"/>
                    <a:pt x="88900" y="1003300"/>
                  </a:cubicBezTo>
                  <a:lnTo>
                    <a:pt x="76200" y="1181100"/>
                  </a:lnTo>
                  <a:cubicBezTo>
                    <a:pt x="76200" y="1181100"/>
                    <a:pt x="101600" y="1257300"/>
                    <a:pt x="88900" y="1308100"/>
                  </a:cubicBezTo>
                  <a:lnTo>
                    <a:pt x="63500" y="1562100"/>
                  </a:lnTo>
                  <a:lnTo>
                    <a:pt x="12700" y="1701800"/>
                  </a:lnTo>
                  <a:lnTo>
                    <a:pt x="12700" y="1854200"/>
                  </a:lnTo>
                  <a:lnTo>
                    <a:pt x="0" y="1955800"/>
                  </a:lnTo>
                  <a:cubicBezTo>
                    <a:pt x="0" y="1955800"/>
                    <a:pt x="25400" y="2019300"/>
                    <a:pt x="127000" y="2044700"/>
                  </a:cubicBezTo>
                  <a:cubicBezTo>
                    <a:pt x="127000" y="2044700"/>
                    <a:pt x="190500" y="2044700"/>
                    <a:pt x="241300" y="2082800"/>
                  </a:cubicBezTo>
                  <a:cubicBezTo>
                    <a:pt x="292100" y="2120900"/>
                    <a:pt x="406400" y="2197100"/>
                    <a:pt x="469900" y="2184400"/>
                  </a:cubicBezTo>
                  <a:cubicBezTo>
                    <a:pt x="469900" y="2184400"/>
                    <a:pt x="622300" y="2171700"/>
                    <a:pt x="647700" y="2146300"/>
                  </a:cubicBezTo>
                  <a:cubicBezTo>
                    <a:pt x="647700" y="2146300"/>
                    <a:pt x="749300" y="2133600"/>
                    <a:pt x="774700" y="2133600"/>
                  </a:cubicBezTo>
                  <a:cubicBezTo>
                    <a:pt x="800100" y="2133600"/>
                    <a:pt x="863600" y="2146300"/>
                    <a:pt x="863600" y="2146300"/>
                  </a:cubicBezTo>
                  <a:cubicBezTo>
                    <a:pt x="863600" y="2146300"/>
                    <a:pt x="939800" y="2171700"/>
                    <a:pt x="977900" y="2159000"/>
                  </a:cubicBezTo>
                  <a:cubicBezTo>
                    <a:pt x="1016000" y="2146300"/>
                    <a:pt x="1041400" y="2146300"/>
                    <a:pt x="1117600" y="2159000"/>
                  </a:cubicBezTo>
                  <a:cubicBezTo>
                    <a:pt x="1117600" y="2159000"/>
                    <a:pt x="1143000" y="2184400"/>
                    <a:pt x="1320800" y="2184400"/>
                  </a:cubicBezTo>
                  <a:cubicBezTo>
                    <a:pt x="1320800" y="2184400"/>
                    <a:pt x="1473200" y="2235200"/>
                    <a:pt x="1549400" y="2184400"/>
                  </a:cubicBezTo>
                  <a:cubicBezTo>
                    <a:pt x="1549400" y="2184400"/>
                    <a:pt x="1574800" y="2146300"/>
                    <a:pt x="1790700" y="2159000"/>
                  </a:cubicBezTo>
                  <a:cubicBezTo>
                    <a:pt x="1790700" y="2159000"/>
                    <a:pt x="1943100" y="2171700"/>
                    <a:pt x="1968500" y="2159000"/>
                  </a:cubicBezTo>
                  <a:lnTo>
                    <a:pt x="2273300" y="2197100"/>
                  </a:lnTo>
                  <a:cubicBezTo>
                    <a:pt x="2273300" y="2197100"/>
                    <a:pt x="2616200" y="2184400"/>
                    <a:pt x="2667000" y="2171700"/>
                  </a:cubicBezTo>
                  <a:cubicBezTo>
                    <a:pt x="2717800" y="2159000"/>
                    <a:pt x="2921000" y="2120900"/>
                    <a:pt x="2946400" y="2146300"/>
                  </a:cubicBezTo>
                  <a:cubicBezTo>
                    <a:pt x="2971800" y="2171700"/>
                    <a:pt x="3124200" y="2171700"/>
                    <a:pt x="3149600" y="2159000"/>
                  </a:cubicBezTo>
                  <a:cubicBezTo>
                    <a:pt x="3175000" y="2146300"/>
                    <a:pt x="3213100" y="2044700"/>
                    <a:pt x="3225800" y="1993900"/>
                  </a:cubicBezTo>
                  <a:cubicBezTo>
                    <a:pt x="3238500" y="1943100"/>
                    <a:pt x="3238500" y="1803400"/>
                    <a:pt x="3238500" y="1778000"/>
                  </a:cubicBezTo>
                  <a:cubicBezTo>
                    <a:pt x="3238500" y="1752600"/>
                    <a:pt x="3276600" y="1714500"/>
                    <a:pt x="3276600" y="1714500"/>
                  </a:cubicBezTo>
                  <a:lnTo>
                    <a:pt x="3251200" y="1562100"/>
                  </a:lnTo>
                  <a:cubicBezTo>
                    <a:pt x="3251200" y="1562100"/>
                    <a:pt x="3251200" y="1435100"/>
                    <a:pt x="3276600" y="1397000"/>
                  </a:cubicBezTo>
                  <a:cubicBezTo>
                    <a:pt x="3302000" y="1358900"/>
                    <a:pt x="3276600" y="1206500"/>
                    <a:pt x="3276600" y="1206500"/>
                  </a:cubicBezTo>
                  <a:cubicBezTo>
                    <a:pt x="3276600" y="1206500"/>
                    <a:pt x="3302000" y="1079500"/>
                    <a:pt x="3289300" y="1041400"/>
                  </a:cubicBezTo>
                  <a:cubicBezTo>
                    <a:pt x="3276600" y="1003300"/>
                    <a:pt x="3263900" y="939800"/>
                    <a:pt x="3263900" y="901700"/>
                  </a:cubicBezTo>
                  <a:cubicBezTo>
                    <a:pt x="3263900" y="863600"/>
                    <a:pt x="3289300" y="673100"/>
                    <a:pt x="3289300" y="673100"/>
                  </a:cubicBezTo>
                  <a:lnTo>
                    <a:pt x="3314700" y="571500"/>
                  </a:lnTo>
                  <a:cubicBezTo>
                    <a:pt x="3314700" y="571500"/>
                    <a:pt x="3340100" y="508000"/>
                    <a:pt x="3327400" y="393700"/>
                  </a:cubicBezTo>
                  <a:cubicBezTo>
                    <a:pt x="3314700" y="279400"/>
                    <a:pt x="3327400" y="279400"/>
                    <a:pt x="3327400" y="279400"/>
                  </a:cubicBezTo>
                  <a:lnTo>
                    <a:pt x="3124200" y="190500"/>
                  </a:lnTo>
                  <a:cubicBezTo>
                    <a:pt x="3124200" y="190500"/>
                    <a:pt x="3022600" y="76200"/>
                    <a:pt x="2857500" y="76200"/>
                  </a:cubicBezTo>
                  <a:lnTo>
                    <a:pt x="2730500" y="114300"/>
                  </a:lnTo>
                  <a:cubicBezTo>
                    <a:pt x="2730500" y="114300"/>
                    <a:pt x="2679700" y="139700"/>
                    <a:pt x="2590800" y="127000"/>
                  </a:cubicBezTo>
                  <a:cubicBezTo>
                    <a:pt x="2501900" y="114300"/>
                    <a:pt x="2425700" y="88900"/>
                    <a:pt x="2425700" y="88900"/>
                  </a:cubicBezTo>
                  <a:cubicBezTo>
                    <a:pt x="2425700" y="88900"/>
                    <a:pt x="2336800" y="114300"/>
                    <a:pt x="2273300" y="88900"/>
                  </a:cubicBezTo>
                  <a:lnTo>
                    <a:pt x="2222500" y="76200"/>
                  </a:lnTo>
                  <a:lnTo>
                    <a:pt x="2197100" y="76200"/>
                  </a:lnTo>
                  <a:cubicBezTo>
                    <a:pt x="2197100" y="76200"/>
                    <a:pt x="2159000" y="50800"/>
                    <a:pt x="2133600" y="76200"/>
                  </a:cubicBezTo>
                  <a:cubicBezTo>
                    <a:pt x="2133600" y="76200"/>
                    <a:pt x="2108200" y="50800"/>
                    <a:pt x="2070100" y="63500"/>
                  </a:cubicBezTo>
                  <a:cubicBezTo>
                    <a:pt x="2070100" y="63500"/>
                    <a:pt x="1993900" y="38100"/>
                    <a:pt x="1993900" y="38100"/>
                  </a:cubicBezTo>
                  <a:cubicBezTo>
                    <a:pt x="1993900" y="38100"/>
                    <a:pt x="1905000" y="38100"/>
                    <a:pt x="1905000" y="38100"/>
                  </a:cubicBezTo>
                  <a:lnTo>
                    <a:pt x="1816100" y="63500"/>
                  </a:lnTo>
                  <a:lnTo>
                    <a:pt x="1574800" y="63500"/>
                  </a:lnTo>
                  <a:lnTo>
                    <a:pt x="1447800" y="50800"/>
                  </a:lnTo>
                  <a:lnTo>
                    <a:pt x="1397000" y="76200"/>
                  </a:lnTo>
                  <a:lnTo>
                    <a:pt x="1320800" y="50800"/>
                  </a:lnTo>
                  <a:lnTo>
                    <a:pt x="1168400" y="25400"/>
                  </a:lnTo>
                  <a:close/>
                </a:path>
              </a:pathLst>
            </a:custGeom>
            <a:blipFill>
              <a:blip r:embed="rId10"/>
              <a:stretch>
                <a:fillRect t="-60874" b="-60874"/>
              </a:stretch>
            </a:blipFill>
          </p:spPr>
          <p:txBody>
            <a:bodyPr/>
            <a:lstStyle/>
            <a:p>
              <a:endParaRPr lang="en-US"/>
            </a:p>
          </p:txBody>
        </p:sp>
        <p:sp>
          <p:nvSpPr>
            <p:cNvPr id="20" name="Freeform 2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8"/>
              <a:stretch>
                <a:fillRect l="-2902" t="-10996" r="-2492" b="-11124"/>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txBody>
          <a:bodyPr/>
          <a:lstStyle/>
          <a:p>
            <a:endParaRPr lang="en-US"/>
          </a:p>
        </p:txBody>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6" name="Group 6"/>
          <p:cNvGrpSpPr>
            <a:grpSpLocks noChangeAspect="1"/>
          </p:cNvGrpSpPr>
          <p:nvPr/>
        </p:nvGrpSpPr>
        <p:grpSpPr>
          <a:xfrm rot="-308860">
            <a:off x="313215" y="5462210"/>
            <a:ext cx="7332603" cy="507850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4097" b="-4097"/>
              </a:stretch>
            </a:blipFill>
          </p:spPr>
          <p:txBody>
            <a:bodyPr/>
            <a:lstStyle/>
            <a:p>
              <a:endParaRPr lang="en-US"/>
            </a:p>
          </p:txBody>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9" name="Group 9"/>
          <p:cNvGrpSpPr/>
          <p:nvPr/>
        </p:nvGrpSpPr>
        <p:grpSpPr>
          <a:xfrm>
            <a:off x="7858860" y="3368433"/>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txBody>
            <a:bodyPr/>
            <a:lstStyle/>
            <a:p>
              <a:endParaRPr lang="en-US"/>
            </a:p>
          </p:txBody>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2" name="Freeform 12"/>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8"/>
            <a:stretch>
              <a:fillRect/>
            </a:stretch>
          </a:blipFill>
        </p:spPr>
        <p:txBody>
          <a:bodyPr/>
          <a:lstStyle/>
          <a:p>
            <a:endParaRPr lang="en-US"/>
          </a:p>
        </p:txBody>
      </p:sp>
      <p:grpSp>
        <p:nvGrpSpPr>
          <p:cNvPr id="13" name="Group 13"/>
          <p:cNvGrpSpPr/>
          <p:nvPr/>
        </p:nvGrpSpPr>
        <p:grpSpPr>
          <a:xfrm>
            <a:off x="1680700" y="-383844"/>
            <a:ext cx="4378125" cy="6333247"/>
            <a:chOff x="0" y="0"/>
            <a:chExt cx="5837500" cy="8444330"/>
          </a:xfrm>
        </p:grpSpPr>
        <p:sp>
          <p:nvSpPr>
            <p:cNvPr id="14" name="Freeform 14"/>
            <p:cNvSpPr/>
            <p:nvPr/>
          </p:nvSpPr>
          <p:spPr>
            <a:xfrm rot="-172039">
              <a:off x="335005" y="6893773"/>
              <a:ext cx="5396105" cy="1416477"/>
            </a:xfrm>
            <a:custGeom>
              <a:avLst/>
              <a:gdLst/>
              <a:ahLst/>
              <a:cxnLst/>
              <a:rect l="l" t="t" r="r" b="b"/>
              <a:pathLst>
                <a:path w="5396105" h="1416477">
                  <a:moveTo>
                    <a:pt x="0" y="0"/>
                  </a:moveTo>
                  <a:lnTo>
                    <a:pt x="5396105" y="0"/>
                  </a:lnTo>
                  <a:lnTo>
                    <a:pt x="5396105" y="1416478"/>
                  </a:lnTo>
                  <a:lnTo>
                    <a:pt x="0" y="1416478"/>
                  </a:lnTo>
                  <a:lnTo>
                    <a:pt x="0" y="0"/>
                  </a:lnTo>
                  <a:close/>
                </a:path>
              </a:pathLst>
            </a:custGeom>
            <a:blipFill>
              <a:blip r:embed="rId9"/>
              <a:stretch>
                <a:fillRect/>
              </a:stretch>
            </a:blipFill>
          </p:spPr>
          <p:txBody>
            <a:bodyPr/>
            <a:lstStyle/>
            <a:p>
              <a:endParaRPr lang="en-US"/>
            </a:p>
          </p:txBody>
        </p:sp>
        <p:grpSp>
          <p:nvGrpSpPr>
            <p:cNvPr id="15" name="Group 15"/>
            <p:cNvGrpSpPr>
              <a:grpSpLocks noChangeAspect="1"/>
            </p:cNvGrpSpPr>
            <p:nvPr/>
          </p:nvGrpSpPr>
          <p:grpSpPr>
            <a:xfrm rot="-173233">
              <a:off x="190613" y="132526"/>
              <a:ext cx="5456275" cy="7705971"/>
              <a:chOff x="0" y="0"/>
              <a:chExt cx="3267456" cy="4614672"/>
            </a:xfrm>
          </p:grpSpPr>
          <p:sp>
            <p:nvSpPr>
              <p:cNvPr id="16" name="Freeform 16"/>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10"/>
                <a:stretch>
                  <a:fillRect l="-4" r="-4"/>
                </a:stretch>
              </a:blipFill>
            </p:spPr>
            <p:txBody>
              <a:bodyPr/>
              <a:lstStyle/>
              <a:p>
                <a:endParaRPr lang="en-US"/>
              </a:p>
            </p:txBody>
          </p:sp>
          <p:sp>
            <p:nvSpPr>
              <p:cNvPr id="17" name="Freeform 17"/>
              <p:cNvSpPr/>
              <p:nvPr/>
            </p:nvSpPr>
            <p:spPr>
              <a:xfrm>
                <a:off x="144163" y="140959"/>
                <a:ext cx="2993427" cy="4317015"/>
              </a:xfrm>
              <a:custGeom>
                <a:avLst/>
                <a:gdLst/>
                <a:ahLst/>
                <a:cxnLst/>
                <a:rect l="l" t="t" r="r" b="b"/>
                <a:pathLst>
                  <a:path w="2993427" h="4317015">
                    <a:moveTo>
                      <a:pt x="2993427" y="12700"/>
                    </a:moveTo>
                    <a:lnTo>
                      <a:pt x="2935892" y="4317015"/>
                    </a:lnTo>
                    <a:lnTo>
                      <a:pt x="0" y="4275547"/>
                    </a:lnTo>
                    <a:lnTo>
                      <a:pt x="0" y="0"/>
                    </a:lnTo>
                    <a:lnTo>
                      <a:pt x="2993427" y="12700"/>
                    </a:lnTo>
                    <a:close/>
                  </a:path>
                </a:pathLst>
              </a:custGeom>
              <a:blipFill>
                <a:blip r:embed="rId11"/>
                <a:stretch>
                  <a:fillRect l="-46144" r="-46144"/>
                </a:stretch>
              </a:blipFill>
            </p:spPr>
            <p:txBody>
              <a:bodyPr/>
              <a:lstStyle/>
              <a:p>
                <a:endParaRPr lang="en-US"/>
              </a:p>
            </p:txBody>
          </p:sp>
        </p:grpSp>
      </p:grpSp>
      <p:sp>
        <p:nvSpPr>
          <p:cNvPr id="18" name="Freeform 18"/>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12">
              <a:alphaModFix amt="88000"/>
            </a:blip>
            <a:stretch>
              <a:fillRect/>
            </a:stretch>
          </a:blipFill>
        </p:spPr>
        <p:txBody>
          <a:bodyPr/>
          <a:lstStyle/>
          <a:p>
            <a:endParaRPr lang="en-US"/>
          </a:p>
        </p:txBody>
      </p:sp>
      <p:sp>
        <p:nvSpPr>
          <p:cNvPr id="19" name="TextBox 19"/>
          <p:cNvSpPr txBox="1"/>
          <p:nvPr/>
        </p:nvSpPr>
        <p:spPr>
          <a:xfrm>
            <a:off x="7858860" y="1698328"/>
            <a:ext cx="7698009" cy="1416304"/>
          </a:xfrm>
          <a:prstGeom prst="rect">
            <a:avLst/>
          </a:prstGeom>
        </p:spPr>
        <p:txBody>
          <a:bodyPr lIns="0" tIns="0" rIns="0" bIns="0" rtlCol="0" anchor="t">
            <a:spAutoFit/>
          </a:bodyPr>
          <a:lstStyle/>
          <a:p>
            <a:pPr>
              <a:lnSpc>
                <a:spcPts val="5632"/>
              </a:lnSpc>
            </a:pPr>
            <a:r>
              <a:rPr lang="en-US" sz="4299" spc="-141">
                <a:solidFill>
                  <a:srgbClr val="000000"/>
                </a:solidFill>
                <a:latin typeface="Atkinson Hyperlegible Bold"/>
              </a:rPr>
              <a:t>Tiềm lực và vị thế nước ta được tăng cường.</a:t>
            </a:r>
          </a:p>
        </p:txBody>
      </p:sp>
      <p:sp>
        <p:nvSpPr>
          <p:cNvPr id="20" name="TextBox 20"/>
          <p:cNvSpPr txBox="1"/>
          <p:nvPr/>
        </p:nvSpPr>
        <p:spPr>
          <a:xfrm>
            <a:off x="7858860" y="3862823"/>
            <a:ext cx="7698009" cy="3792474"/>
          </a:xfrm>
          <a:prstGeom prst="rect">
            <a:avLst/>
          </a:prstGeom>
        </p:spPr>
        <p:txBody>
          <a:bodyPr lIns="0" tIns="0" rIns="0" bIns="0" rtlCol="0" anchor="t">
            <a:spAutoFit/>
          </a:bodyPr>
          <a:lstStyle/>
          <a:p>
            <a:pPr>
              <a:lnSpc>
                <a:spcPts val="4323"/>
              </a:lnSpc>
            </a:pPr>
            <a:r>
              <a:rPr lang="en-US" sz="3300" spc="-108">
                <a:solidFill>
                  <a:srgbClr val="000000"/>
                </a:solidFill>
                <a:latin typeface="Atkinson Hyperlegible"/>
              </a:rPr>
              <a:t>Trở thành thành viên không thường trực của hội đồng bảo an liên hợp quốc</a:t>
            </a:r>
          </a:p>
          <a:p>
            <a:pPr>
              <a:lnSpc>
                <a:spcPts val="4323"/>
              </a:lnSpc>
            </a:pPr>
            <a:endParaRPr lang="en-US" sz="3300" spc="-108">
              <a:solidFill>
                <a:srgbClr val="000000"/>
              </a:solidFill>
              <a:latin typeface="Atkinson Hyperlegible"/>
            </a:endParaRPr>
          </a:p>
          <a:p>
            <a:pPr>
              <a:lnSpc>
                <a:spcPts val="4323"/>
              </a:lnSpc>
            </a:pPr>
            <a:r>
              <a:rPr lang="en-US" sz="3300" spc="-108">
                <a:solidFill>
                  <a:srgbClr val="000000"/>
                </a:solidFill>
                <a:latin typeface="Atkinson Hyperlegible"/>
              </a:rPr>
              <a:t>Hỗ trợ những đất nước gặp khó khăn </a:t>
            </a:r>
          </a:p>
          <a:p>
            <a:pPr>
              <a:lnSpc>
                <a:spcPts val="4323"/>
              </a:lnSpc>
            </a:pPr>
            <a:endParaRPr lang="en-US" sz="3300" spc="-108">
              <a:solidFill>
                <a:srgbClr val="000000"/>
              </a:solidFill>
              <a:latin typeface="Atkinson Hyperlegible"/>
            </a:endParaRPr>
          </a:p>
          <a:p>
            <a:pPr>
              <a:lnSpc>
                <a:spcPts val="4323"/>
              </a:lnSpc>
            </a:pPr>
            <a:r>
              <a:rPr lang="en-US" sz="3300" spc="-108">
                <a:solidFill>
                  <a:srgbClr val="000000"/>
                </a:solidFill>
                <a:latin typeface="Atkinson Hyperlegible"/>
              </a:rPr>
              <a:t>Trở thành đối tác chiến lực của nhiều quốc gia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25209"/>
        </a:solidFill>
        <a:effectLst/>
      </p:bgPr>
    </p:bg>
    <p:spTree>
      <p:nvGrpSpPr>
        <p:cNvPr id="1" name=""/>
        <p:cNvGrpSpPr/>
        <p:nvPr/>
      </p:nvGrpSpPr>
      <p:grpSpPr>
        <a:xfrm>
          <a:off x="0" y="0"/>
          <a:ext cx="0" cy="0"/>
          <a:chOff x="0" y="0"/>
          <a:chExt cx="0" cy="0"/>
        </a:xfrm>
      </p:grpSpPr>
      <p:pic>
        <p:nvPicPr>
          <p:cNvPr id="2" name="slide 4">
            <a:hlinkClick r:id="" action="ppaction://media"/>
            <a:extLst>
              <a:ext uri="{FF2B5EF4-FFF2-40B4-BE49-F238E27FC236}">
                <a16:creationId xmlns:a16="http://schemas.microsoft.com/office/drawing/2014/main" id="{A0F9140E-CBB0-E2EF-32A0-D58060106D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txBody>
          <a:bodyPr/>
          <a:lstStyle/>
          <a:p>
            <a:endParaRPr lang="en-US"/>
          </a:p>
        </p:txBody>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6" name="Group 6"/>
          <p:cNvGrpSpPr>
            <a:grpSpLocks noChangeAspect="1"/>
          </p:cNvGrpSpPr>
          <p:nvPr/>
        </p:nvGrpSpPr>
        <p:grpSpPr>
          <a:xfrm rot="-308860">
            <a:off x="806191" y="4591108"/>
            <a:ext cx="7332603" cy="507850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6831" b="-6831"/>
              </a:stretch>
            </a:blipFill>
          </p:spPr>
          <p:txBody>
            <a:bodyPr/>
            <a:lstStyle/>
            <a:p>
              <a:endParaRPr lang="en-US"/>
            </a:p>
          </p:txBody>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9" name="Group 9"/>
          <p:cNvGrpSpPr/>
          <p:nvPr/>
        </p:nvGrpSpPr>
        <p:grpSpPr>
          <a:xfrm>
            <a:off x="863504" y="3699666"/>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txBody>
            <a:bodyPr/>
            <a:lstStyle/>
            <a:p>
              <a:endParaRPr lang="en-US"/>
            </a:p>
          </p:txBody>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2" name="Freeform 12"/>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8">
              <a:alphaModFix amt="88000"/>
            </a:blip>
            <a:stretch>
              <a:fillRect/>
            </a:stretch>
          </a:blipFill>
        </p:spPr>
        <p:txBody>
          <a:bodyPr/>
          <a:lstStyle/>
          <a:p>
            <a:endParaRPr lang="en-US"/>
          </a:p>
        </p:txBody>
      </p:sp>
      <p:sp>
        <p:nvSpPr>
          <p:cNvPr id="13" name="TextBox 13"/>
          <p:cNvSpPr txBox="1"/>
          <p:nvPr/>
        </p:nvSpPr>
        <p:spPr>
          <a:xfrm>
            <a:off x="816641" y="1176676"/>
            <a:ext cx="7698009" cy="2130679"/>
          </a:xfrm>
          <a:prstGeom prst="rect">
            <a:avLst/>
          </a:prstGeom>
        </p:spPr>
        <p:txBody>
          <a:bodyPr lIns="0" tIns="0" rIns="0" bIns="0" rtlCol="0" anchor="t">
            <a:spAutoFit/>
          </a:bodyPr>
          <a:lstStyle/>
          <a:p>
            <a:pPr>
              <a:lnSpc>
                <a:spcPts val="5632"/>
              </a:lnSpc>
            </a:pPr>
            <a:r>
              <a:rPr lang="en-US" sz="4299" spc="-141">
                <a:solidFill>
                  <a:srgbClr val="000000"/>
                </a:solidFill>
                <a:latin typeface="Atkinson Hyperlegible Bold"/>
              </a:rPr>
              <a:t>Nhân dân ta có truyền thống đoàn kết, yêu nước, tin tưởng vào sự lãnh đạo của Đảng</a:t>
            </a:r>
          </a:p>
        </p:txBody>
      </p:sp>
      <p:sp>
        <p:nvSpPr>
          <p:cNvPr id="14" name="TextBox 14"/>
          <p:cNvSpPr txBox="1"/>
          <p:nvPr/>
        </p:nvSpPr>
        <p:spPr>
          <a:xfrm>
            <a:off x="8866602" y="6008751"/>
            <a:ext cx="8156823" cy="2706624"/>
          </a:xfrm>
          <a:prstGeom prst="rect">
            <a:avLst/>
          </a:prstGeom>
        </p:spPr>
        <p:txBody>
          <a:bodyPr lIns="0" tIns="0" rIns="0" bIns="0" rtlCol="0" anchor="t">
            <a:spAutoFit/>
          </a:bodyPr>
          <a:lstStyle/>
          <a:p>
            <a:pPr>
              <a:lnSpc>
                <a:spcPts val="4323"/>
              </a:lnSpc>
            </a:pPr>
            <a:r>
              <a:rPr lang="en-US" sz="3300" spc="-108">
                <a:solidFill>
                  <a:srgbClr val="000000"/>
                </a:solidFill>
                <a:latin typeface="Atkinson Hyperlegible"/>
              </a:rPr>
              <a:t>Sự sụp đổ của Liên Xô (25/12/1991) </a:t>
            </a:r>
          </a:p>
          <a:p>
            <a:pPr>
              <a:lnSpc>
                <a:spcPts val="4323"/>
              </a:lnSpc>
            </a:pPr>
            <a:r>
              <a:rPr lang="en-US" sz="3300" spc="-108">
                <a:solidFill>
                  <a:srgbClr val="000000"/>
                </a:solidFill>
                <a:latin typeface="Atkinson Hyperlegible"/>
              </a:rPr>
              <a:t>Nhìn nhận những sai lầm từ hệ thống bộ máy chính quyền</a:t>
            </a:r>
          </a:p>
          <a:p>
            <a:pPr>
              <a:lnSpc>
                <a:spcPts val="4323"/>
              </a:lnSpc>
            </a:pPr>
            <a:r>
              <a:rPr lang="en-US" sz="3300" spc="-108">
                <a:solidFill>
                  <a:srgbClr val="000000"/>
                </a:solidFill>
                <a:latin typeface="Atkinson Hyperlegible"/>
              </a:rPr>
              <a:t>--&gt; Bản lĩnh chính trị vững vàng, có đường lối độc lập tự chủ </a:t>
            </a:r>
          </a:p>
        </p:txBody>
      </p:sp>
      <p:grpSp>
        <p:nvGrpSpPr>
          <p:cNvPr id="15" name="Group 15"/>
          <p:cNvGrpSpPr>
            <a:grpSpLocks noChangeAspect="1"/>
          </p:cNvGrpSpPr>
          <p:nvPr/>
        </p:nvGrpSpPr>
        <p:grpSpPr>
          <a:xfrm rot="-308860">
            <a:off x="9713655" y="318710"/>
            <a:ext cx="7332603" cy="5078507"/>
            <a:chOff x="0" y="0"/>
            <a:chExt cx="3429000" cy="2374900"/>
          </a:xfrm>
        </p:grpSpPr>
        <p:sp>
          <p:nvSpPr>
            <p:cNvPr id="16" name="Freeform 16"/>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t="-3345" b="-3345"/>
              </a:stretch>
            </a:blipFill>
          </p:spPr>
          <p:txBody>
            <a:bodyPr/>
            <a:lstStyle/>
            <a:p>
              <a:endParaRPr lang="en-US"/>
            </a:p>
          </p:txBody>
        </p:sp>
        <p:sp>
          <p:nvSpPr>
            <p:cNvPr id="17" name="Freeform 17"/>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txBody>
          <a:bodyPr/>
          <a:lstStyle/>
          <a:p>
            <a:endParaRPr lang="en-US"/>
          </a:p>
        </p:txBody>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6" name="Group 6"/>
          <p:cNvGrpSpPr>
            <a:grpSpLocks noChangeAspect="1"/>
          </p:cNvGrpSpPr>
          <p:nvPr/>
        </p:nvGrpSpPr>
        <p:grpSpPr>
          <a:xfrm>
            <a:off x="0" y="3631444"/>
            <a:ext cx="6348938" cy="4397228"/>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6656" b="-6656"/>
              </a:stretch>
            </a:blipFill>
          </p:spPr>
          <p:txBody>
            <a:bodyPr/>
            <a:lstStyle/>
            <a:p>
              <a:endParaRPr lang="en-US"/>
            </a:p>
          </p:txBody>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9" name="Group 9"/>
          <p:cNvGrpSpPr/>
          <p:nvPr/>
        </p:nvGrpSpPr>
        <p:grpSpPr>
          <a:xfrm>
            <a:off x="502715" y="3150814"/>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txBody>
            <a:bodyPr/>
            <a:lstStyle/>
            <a:p>
              <a:endParaRPr lang="en-US"/>
            </a:p>
          </p:txBody>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2" name="Freeform 12"/>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8">
              <a:alphaModFix amt="88000"/>
            </a:blip>
            <a:stretch>
              <a:fillRect/>
            </a:stretch>
          </a:blipFill>
        </p:spPr>
        <p:txBody>
          <a:bodyPr/>
          <a:lstStyle/>
          <a:p>
            <a:endParaRPr lang="en-US"/>
          </a:p>
        </p:txBody>
      </p:sp>
      <p:sp>
        <p:nvSpPr>
          <p:cNvPr id="13" name="TextBox 13"/>
          <p:cNvSpPr txBox="1"/>
          <p:nvPr/>
        </p:nvSpPr>
        <p:spPr>
          <a:xfrm>
            <a:off x="502715" y="562387"/>
            <a:ext cx="7698009" cy="2130679"/>
          </a:xfrm>
          <a:prstGeom prst="rect">
            <a:avLst/>
          </a:prstGeom>
        </p:spPr>
        <p:txBody>
          <a:bodyPr lIns="0" tIns="0" rIns="0" bIns="0" rtlCol="0" anchor="t">
            <a:spAutoFit/>
          </a:bodyPr>
          <a:lstStyle/>
          <a:p>
            <a:pPr>
              <a:lnSpc>
                <a:spcPts val="5632"/>
              </a:lnSpc>
            </a:pPr>
            <a:r>
              <a:rPr lang="en-US" sz="4299" spc="-141">
                <a:solidFill>
                  <a:srgbClr val="000000"/>
                </a:solidFill>
                <a:latin typeface="Atkinson Hyperlegible Bold"/>
              </a:rPr>
              <a:t>Đảng có bản lĩnh chính trị vững vàng, có đường lối độc lập tự chủ </a:t>
            </a:r>
          </a:p>
        </p:txBody>
      </p:sp>
      <p:sp>
        <p:nvSpPr>
          <p:cNvPr id="14" name="TextBox 14"/>
          <p:cNvSpPr txBox="1"/>
          <p:nvPr/>
        </p:nvSpPr>
        <p:spPr>
          <a:xfrm>
            <a:off x="1962412" y="8285847"/>
            <a:ext cx="2095637" cy="534924"/>
          </a:xfrm>
          <a:prstGeom prst="rect">
            <a:avLst/>
          </a:prstGeom>
        </p:spPr>
        <p:txBody>
          <a:bodyPr lIns="0" tIns="0" rIns="0" bIns="0" rtlCol="0" anchor="t">
            <a:spAutoFit/>
          </a:bodyPr>
          <a:lstStyle/>
          <a:p>
            <a:pPr>
              <a:lnSpc>
                <a:spcPts val="4323"/>
              </a:lnSpc>
            </a:pPr>
            <a:r>
              <a:rPr lang="en-US" sz="3300" spc="-108">
                <a:solidFill>
                  <a:srgbClr val="000000"/>
                </a:solidFill>
                <a:latin typeface="Atkinson Hyperlegible"/>
              </a:rPr>
              <a:t>Chống Mỹ</a:t>
            </a:r>
          </a:p>
        </p:txBody>
      </p:sp>
      <p:grpSp>
        <p:nvGrpSpPr>
          <p:cNvPr id="15" name="Group 15"/>
          <p:cNvGrpSpPr>
            <a:grpSpLocks noChangeAspect="1"/>
          </p:cNvGrpSpPr>
          <p:nvPr/>
        </p:nvGrpSpPr>
        <p:grpSpPr>
          <a:xfrm rot="369999">
            <a:off x="5647771" y="4456261"/>
            <a:ext cx="5963494" cy="4130272"/>
            <a:chOff x="0" y="0"/>
            <a:chExt cx="3429000" cy="2374900"/>
          </a:xfrm>
        </p:grpSpPr>
        <p:sp>
          <p:nvSpPr>
            <p:cNvPr id="16" name="Freeform 16"/>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9"/>
              <a:stretch>
                <a:fillRect l="-5213" r="-5213"/>
              </a:stretch>
            </a:blipFill>
          </p:spPr>
          <p:txBody>
            <a:bodyPr/>
            <a:lstStyle/>
            <a:p>
              <a:endParaRPr lang="en-US"/>
            </a:p>
          </p:txBody>
        </p:sp>
        <p:sp>
          <p:nvSpPr>
            <p:cNvPr id="17" name="Freeform 17"/>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18" name="Group 18"/>
          <p:cNvGrpSpPr>
            <a:grpSpLocks noChangeAspect="1"/>
          </p:cNvGrpSpPr>
          <p:nvPr/>
        </p:nvGrpSpPr>
        <p:grpSpPr>
          <a:xfrm>
            <a:off x="10583899" y="268783"/>
            <a:ext cx="5600877" cy="3879126"/>
            <a:chOff x="0" y="0"/>
            <a:chExt cx="3429000" cy="2374900"/>
          </a:xfrm>
        </p:grpSpPr>
        <p:sp>
          <p:nvSpPr>
            <p:cNvPr id="19" name="Freeform 19"/>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0"/>
              <a:stretch>
                <a:fillRect l="-4532" r="-4532"/>
              </a:stretch>
            </a:blipFill>
          </p:spPr>
          <p:txBody>
            <a:bodyPr/>
            <a:lstStyle/>
            <a:p>
              <a:endParaRPr lang="en-US"/>
            </a:p>
          </p:txBody>
        </p:sp>
        <p:sp>
          <p:nvSpPr>
            <p:cNvPr id="20" name="Freeform 20"/>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21" name="Group 21"/>
          <p:cNvGrpSpPr>
            <a:grpSpLocks noChangeAspect="1"/>
          </p:cNvGrpSpPr>
          <p:nvPr/>
        </p:nvGrpSpPr>
        <p:grpSpPr>
          <a:xfrm>
            <a:off x="11755799" y="4813770"/>
            <a:ext cx="5662218" cy="3921610"/>
            <a:chOff x="0" y="0"/>
            <a:chExt cx="3429000" cy="2374900"/>
          </a:xfrm>
        </p:grpSpPr>
        <p:sp>
          <p:nvSpPr>
            <p:cNvPr id="22" name="Freeform 22"/>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1"/>
              <a:stretch>
                <a:fillRect t="-6681" b="-6681"/>
              </a:stretch>
            </a:blipFill>
          </p:spPr>
          <p:txBody>
            <a:bodyPr/>
            <a:lstStyle/>
            <a:p>
              <a:endParaRPr lang="en-US"/>
            </a:p>
          </p:txBody>
        </p:sp>
        <p:sp>
          <p:nvSpPr>
            <p:cNvPr id="23" name="Freeform 23"/>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sp>
        <p:nvSpPr>
          <p:cNvPr id="24" name="TextBox 24"/>
          <p:cNvSpPr txBox="1"/>
          <p:nvPr/>
        </p:nvSpPr>
        <p:spPr>
          <a:xfrm>
            <a:off x="6912564" y="8971788"/>
            <a:ext cx="2576319" cy="534924"/>
          </a:xfrm>
          <a:prstGeom prst="rect">
            <a:avLst/>
          </a:prstGeom>
        </p:spPr>
        <p:txBody>
          <a:bodyPr lIns="0" tIns="0" rIns="0" bIns="0" rtlCol="0" anchor="t">
            <a:spAutoFit/>
          </a:bodyPr>
          <a:lstStyle/>
          <a:p>
            <a:pPr>
              <a:lnSpc>
                <a:spcPts val="4323"/>
              </a:lnSpc>
            </a:pPr>
            <a:r>
              <a:rPr lang="en-US" sz="3300" spc="-108">
                <a:solidFill>
                  <a:srgbClr val="000000"/>
                </a:solidFill>
                <a:latin typeface="Atkinson Hyperlegible"/>
              </a:rPr>
              <a:t>Chống Pol Pot</a:t>
            </a:r>
          </a:p>
        </p:txBody>
      </p:sp>
      <p:sp>
        <p:nvSpPr>
          <p:cNvPr id="25" name="TextBox 25"/>
          <p:cNvSpPr txBox="1"/>
          <p:nvPr/>
        </p:nvSpPr>
        <p:spPr>
          <a:xfrm>
            <a:off x="12053158" y="9220200"/>
            <a:ext cx="3613185" cy="534924"/>
          </a:xfrm>
          <a:prstGeom prst="rect">
            <a:avLst/>
          </a:prstGeom>
        </p:spPr>
        <p:txBody>
          <a:bodyPr lIns="0" tIns="0" rIns="0" bIns="0" rtlCol="0" anchor="t">
            <a:spAutoFit/>
          </a:bodyPr>
          <a:lstStyle/>
          <a:p>
            <a:pPr>
              <a:lnSpc>
                <a:spcPts val="4323"/>
              </a:lnSpc>
            </a:pPr>
            <a:r>
              <a:rPr lang="en-US" sz="3300" spc="-108">
                <a:solidFill>
                  <a:srgbClr val="000000"/>
                </a:solidFill>
                <a:latin typeface="Atkinson Hyperlegible"/>
              </a:rPr>
              <a:t>Chống Trung Quốc</a:t>
            </a:r>
          </a:p>
        </p:txBody>
      </p:sp>
      <p:sp>
        <p:nvSpPr>
          <p:cNvPr id="26" name="TextBox 26"/>
          <p:cNvSpPr txBox="1"/>
          <p:nvPr/>
        </p:nvSpPr>
        <p:spPr>
          <a:xfrm>
            <a:off x="12096177" y="4278846"/>
            <a:ext cx="2576319" cy="534924"/>
          </a:xfrm>
          <a:prstGeom prst="rect">
            <a:avLst/>
          </a:prstGeom>
        </p:spPr>
        <p:txBody>
          <a:bodyPr lIns="0" tIns="0" rIns="0" bIns="0" rtlCol="0" anchor="t">
            <a:spAutoFit/>
          </a:bodyPr>
          <a:lstStyle/>
          <a:p>
            <a:pPr>
              <a:lnSpc>
                <a:spcPts val="4323"/>
              </a:lnSpc>
            </a:pPr>
            <a:r>
              <a:rPr lang="en-US" sz="3300" spc="-108">
                <a:solidFill>
                  <a:srgbClr val="000000"/>
                </a:solidFill>
                <a:latin typeface="Atkinson Hyperlegible"/>
              </a:rPr>
              <a:t>Chống Pháp</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25209"/>
        </a:solidFill>
        <a:effectLst/>
      </p:bgPr>
    </p:bg>
    <p:spTree>
      <p:nvGrpSpPr>
        <p:cNvPr id="1" name=""/>
        <p:cNvGrpSpPr/>
        <p:nvPr/>
      </p:nvGrpSpPr>
      <p:grpSpPr>
        <a:xfrm>
          <a:off x="0" y="0"/>
          <a:ext cx="0" cy="0"/>
          <a:chOff x="0" y="0"/>
          <a:chExt cx="0" cy="0"/>
        </a:xfrm>
      </p:grpSpPr>
      <p:pic>
        <p:nvPicPr>
          <p:cNvPr id="2" name="phim cảm đông">
            <a:hlinkClick r:id="" action="ppaction://media"/>
            <a:extLst>
              <a:ext uri="{FF2B5EF4-FFF2-40B4-BE49-F238E27FC236}">
                <a16:creationId xmlns:a16="http://schemas.microsoft.com/office/drawing/2014/main" id="{21B1343D-1BE9-D69D-F995-240470750A2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627" t="-13111" r="-1430" b="-18232"/>
            </a:stretch>
          </a:blipFill>
        </p:spPr>
        <p:txBody>
          <a:bodyPr/>
          <a:lstStyle/>
          <a:p>
            <a:endParaRPr lang="en-US"/>
          </a:p>
        </p:txBody>
      </p:sp>
      <p:sp>
        <p:nvSpPr>
          <p:cNvPr id="3" name="Freeform 3"/>
          <p:cNvSpPr/>
          <p:nvPr/>
        </p:nvSpPr>
        <p:spPr>
          <a:xfrm rot="-5544982" flipH="1" flipV="1">
            <a:off x="-464109" y="2456209"/>
            <a:ext cx="7187018" cy="4794449"/>
          </a:xfrm>
          <a:custGeom>
            <a:avLst/>
            <a:gdLst/>
            <a:ahLst/>
            <a:cxnLst/>
            <a:rect l="l" t="t" r="r" b="b"/>
            <a:pathLst>
              <a:path w="7187018" h="4794449">
                <a:moveTo>
                  <a:pt x="7187018" y="4794449"/>
                </a:moveTo>
                <a:lnTo>
                  <a:pt x="0" y="4794449"/>
                </a:lnTo>
                <a:lnTo>
                  <a:pt x="0" y="0"/>
                </a:lnTo>
                <a:lnTo>
                  <a:pt x="7187018" y="0"/>
                </a:lnTo>
                <a:lnTo>
                  <a:pt x="7187018" y="4794449"/>
                </a:lnTo>
                <a:close/>
              </a:path>
            </a:pathLst>
          </a:custGeom>
          <a:blipFill>
            <a:blip r:embed="rId3"/>
            <a:stretch>
              <a:fillRect/>
            </a:stretch>
          </a:blipFill>
        </p:spPr>
        <p:txBody>
          <a:bodyPr/>
          <a:lstStyle/>
          <a:p>
            <a:endParaRPr lang="en-US"/>
          </a:p>
        </p:txBody>
      </p:sp>
      <p:sp>
        <p:nvSpPr>
          <p:cNvPr id="4" name="Freeform 4"/>
          <p:cNvSpPr/>
          <p:nvPr/>
        </p:nvSpPr>
        <p:spPr>
          <a:xfrm rot="-213070">
            <a:off x="2730752" y="1192003"/>
            <a:ext cx="512387" cy="522178"/>
          </a:xfrm>
          <a:custGeom>
            <a:avLst/>
            <a:gdLst/>
            <a:ahLst/>
            <a:cxnLst/>
            <a:rect l="l" t="t" r="r" b="b"/>
            <a:pathLst>
              <a:path w="512387" h="522178">
                <a:moveTo>
                  <a:pt x="0" y="0"/>
                </a:moveTo>
                <a:lnTo>
                  <a:pt x="512387" y="0"/>
                </a:lnTo>
                <a:lnTo>
                  <a:pt x="512387" y="522178"/>
                </a:lnTo>
                <a:lnTo>
                  <a:pt x="0" y="522178"/>
                </a:lnTo>
                <a:lnTo>
                  <a:pt x="0" y="0"/>
                </a:lnTo>
                <a:close/>
              </a:path>
            </a:pathLst>
          </a:custGeom>
          <a:blipFill>
            <a:blip r:embed="rId4"/>
            <a:stretch>
              <a:fillRect/>
            </a:stretch>
          </a:blipFill>
        </p:spPr>
        <p:txBody>
          <a:bodyPr/>
          <a:lstStyle/>
          <a:p>
            <a:endParaRPr lang="en-US"/>
          </a:p>
        </p:txBody>
      </p:sp>
      <p:sp>
        <p:nvSpPr>
          <p:cNvPr id="5" name="Freeform 5"/>
          <p:cNvSpPr/>
          <p:nvPr/>
        </p:nvSpPr>
        <p:spPr>
          <a:xfrm rot="-181145">
            <a:off x="1404200" y="1890727"/>
            <a:ext cx="3514284" cy="5932762"/>
          </a:xfrm>
          <a:custGeom>
            <a:avLst/>
            <a:gdLst/>
            <a:ahLst/>
            <a:cxnLst/>
            <a:rect l="l" t="t" r="r" b="b"/>
            <a:pathLst>
              <a:path w="3514284" h="5932762">
                <a:moveTo>
                  <a:pt x="0" y="0"/>
                </a:moveTo>
                <a:lnTo>
                  <a:pt x="3514285" y="0"/>
                </a:lnTo>
                <a:lnTo>
                  <a:pt x="3514285" y="5932762"/>
                </a:lnTo>
                <a:lnTo>
                  <a:pt x="0" y="5932762"/>
                </a:lnTo>
                <a:lnTo>
                  <a:pt x="0" y="0"/>
                </a:lnTo>
                <a:close/>
              </a:path>
            </a:pathLst>
          </a:custGeom>
          <a:blipFill>
            <a:blip r:embed="rId5"/>
            <a:stretch>
              <a:fillRect l="-102638" r="-102638"/>
            </a:stretch>
          </a:blipFill>
        </p:spPr>
        <p:txBody>
          <a:bodyPr/>
          <a:lstStyle/>
          <a:p>
            <a:endParaRPr lang="en-US"/>
          </a:p>
        </p:txBody>
      </p:sp>
      <p:grpSp>
        <p:nvGrpSpPr>
          <p:cNvPr id="6" name="Group 6"/>
          <p:cNvGrpSpPr/>
          <p:nvPr/>
        </p:nvGrpSpPr>
        <p:grpSpPr>
          <a:xfrm rot="-202858">
            <a:off x="488020" y="7153150"/>
            <a:ext cx="1524767" cy="1718794"/>
            <a:chOff x="0" y="0"/>
            <a:chExt cx="2033023" cy="2291725"/>
          </a:xfrm>
        </p:grpSpPr>
        <p:sp>
          <p:nvSpPr>
            <p:cNvPr id="7" name="Freeform 7"/>
            <p:cNvSpPr/>
            <p:nvPr/>
          </p:nvSpPr>
          <p:spPr>
            <a:xfrm rot="-10800000">
              <a:off x="0" y="1598721"/>
              <a:ext cx="2033023" cy="693004"/>
            </a:xfrm>
            <a:custGeom>
              <a:avLst/>
              <a:gdLst/>
              <a:ahLst/>
              <a:cxnLst/>
              <a:rect l="l" t="t" r="r" b="b"/>
              <a:pathLst>
                <a:path w="2033023" h="693004">
                  <a:moveTo>
                    <a:pt x="0" y="0"/>
                  </a:moveTo>
                  <a:lnTo>
                    <a:pt x="2033023" y="0"/>
                  </a:lnTo>
                  <a:lnTo>
                    <a:pt x="2033023" y="693004"/>
                  </a:lnTo>
                  <a:lnTo>
                    <a:pt x="0" y="693004"/>
                  </a:lnTo>
                  <a:lnTo>
                    <a:pt x="0" y="0"/>
                  </a:lnTo>
                  <a:close/>
                </a:path>
              </a:pathLst>
            </a:custGeom>
            <a:blipFill>
              <a:blip r:embed="rId6">
                <a:alphaModFix amt="70000"/>
              </a:blip>
              <a:stretch>
                <a:fillRect r="-74807"/>
              </a:stretch>
            </a:blipFill>
          </p:spPr>
          <p:txBody>
            <a:bodyPr/>
            <a:lstStyle/>
            <a:p>
              <a:endParaRPr lang="en-US"/>
            </a:p>
          </p:txBody>
        </p:sp>
        <p:sp>
          <p:nvSpPr>
            <p:cNvPr id="8" name="Freeform 8"/>
            <p:cNvSpPr/>
            <p:nvPr/>
          </p:nvSpPr>
          <p:spPr>
            <a:xfrm rot="-5485466">
              <a:off x="-393427" y="579453"/>
              <a:ext cx="1835250" cy="693004"/>
            </a:xfrm>
            <a:custGeom>
              <a:avLst/>
              <a:gdLst/>
              <a:ahLst/>
              <a:cxnLst/>
              <a:rect l="l" t="t" r="r" b="b"/>
              <a:pathLst>
                <a:path w="1835250" h="693004">
                  <a:moveTo>
                    <a:pt x="0" y="0"/>
                  </a:moveTo>
                  <a:lnTo>
                    <a:pt x="1835250" y="0"/>
                  </a:lnTo>
                  <a:lnTo>
                    <a:pt x="1835250" y="693004"/>
                  </a:lnTo>
                  <a:lnTo>
                    <a:pt x="0" y="693004"/>
                  </a:lnTo>
                  <a:lnTo>
                    <a:pt x="0" y="0"/>
                  </a:lnTo>
                  <a:close/>
                </a:path>
              </a:pathLst>
            </a:custGeom>
            <a:blipFill>
              <a:blip r:embed="rId6">
                <a:alphaModFix amt="70000"/>
              </a:blip>
              <a:stretch>
                <a:fillRect l="-93644"/>
              </a:stretch>
            </a:blipFill>
          </p:spPr>
          <p:txBody>
            <a:bodyPr/>
            <a:lstStyle/>
            <a:p>
              <a:endParaRPr lang="en-US"/>
            </a:p>
          </p:txBody>
        </p:sp>
      </p:grpSp>
      <p:sp>
        <p:nvSpPr>
          <p:cNvPr id="9" name="Freeform 9"/>
          <p:cNvSpPr/>
          <p:nvPr/>
        </p:nvSpPr>
        <p:spPr>
          <a:xfrm rot="5912487">
            <a:off x="9662976" y="-454488"/>
            <a:ext cx="2977170" cy="1124202"/>
          </a:xfrm>
          <a:custGeom>
            <a:avLst/>
            <a:gdLst/>
            <a:ahLst/>
            <a:cxnLst/>
            <a:rect l="l" t="t" r="r" b="b"/>
            <a:pathLst>
              <a:path w="2977170" h="1124202">
                <a:moveTo>
                  <a:pt x="0" y="0"/>
                </a:moveTo>
                <a:lnTo>
                  <a:pt x="2977170" y="0"/>
                </a:lnTo>
                <a:lnTo>
                  <a:pt x="2977170" y="1124202"/>
                </a:lnTo>
                <a:lnTo>
                  <a:pt x="0" y="1124202"/>
                </a:lnTo>
                <a:lnTo>
                  <a:pt x="0" y="0"/>
                </a:lnTo>
                <a:close/>
              </a:path>
            </a:pathLst>
          </a:custGeom>
          <a:blipFill>
            <a:blip r:embed="rId6">
              <a:alphaModFix amt="70000"/>
            </a:blip>
            <a:stretch>
              <a:fillRect l="-93644"/>
            </a:stretch>
          </a:blipFill>
        </p:spPr>
        <p:txBody>
          <a:bodyPr/>
          <a:lstStyle/>
          <a:p>
            <a:endParaRPr lang="en-US"/>
          </a:p>
        </p:txBody>
      </p:sp>
      <p:sp>
        <p:nvSpPr>
          <p:cNvPr id="10" name="Freeform 10"/>
          <p:cNvSpPr/>
          <p:nvPr/>
        </p:nvSpPr>
        <p:spPr>
          <a:xfrm>
            <a:off x="15671452" y="-1914234"/>
            <a:ext cx="4569612" cy="4209589"/>
          </a:xfrm>
          <a:custGeom>
            <a:avLst/>
            <a:gdLst/>
            <a:ahLst/>
            <a:cxnLst/>
            <a:rect l="l" t="t" r="r" b="b"/>
            <a:pathLst>
              <a:path w="4569612" h="4209589">
                <a:moveTo>
                  <a:pt x="0" y="0"/>
                </a:moveTo>
                <a:lnTo>
                  <a:pt x="4569612" y="0"/>
                </a:lnTo>
                <a:lnTo>
                  <a:pt x="4569612" y="4209589"/>
                </a:lnTo>
                <a:lnTo>
                  <a:pt x="0" y="4209589"/>
                </a:lnTo>
                <a:lnTo>
                  <a:pt x="0" y="0"/>
                </a:lnTo>
                <a:close/>
              </a:path>
            </a:pathLst>
          </a:custGeom>
          <a:blipFill>
            <a:blip r:embed="rId7"/>
            <a:stretch>
              <a:fillRect t="-237906"/>
            </a:stretch>
          </a:blipFill>
        </p:spPr>
        <p:txBody>
          <a:bodyPr/>
          <a:lstStyle/>
          <a:p>
            <a:endParaRPr lang="en-US"/>
          </a:p>
        </p:txBody>
      </p:sp>
      <p:grpSp>
        <p:nvGrpSpPr>
          <p:cNvPr id="11" name="Group 11"/>
          <p:cNvGrpSpPr>
            <a:grpSpLocks noChangeAspect="1"/>
          </p:cNvGrpSpPr>
          <p:nvPr/>
        </p:nvGrpSpPr>
        <p:grpSpPr>
          <a:xfrm rot="1024722">
            <a:off x="9341358" y="1292609"/>
            <a:ext cx="9006467" cy="6237812"/>
            <a:chOff x="0" y="0"/>
            <a:chExt cx="3429000" cy="2374900"/>
          </a:xfrm>
        </p:grpSpPr>
        <p:sp>
          <p:nvSpPr>
            <p:cNvPr id="12" name="Freeform 12"/>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8"/>
              <a:stretch>
                <a:fillRect l="-5213" r="-5213"/>
              </a:stretch>
            </a:blipFill>
          </p:spPr>
          <p:txBody>
            <a:bodyPr/>
            <a:lstStyle/>
            <a:p>
              <a:endParaRPr lang="en-US"/>
            </a:p>
          </p:txBody>
        </p:sp>
        <p:sp>
          <p:nvSpPr>
            <p:cNvPr id="13" name="Freeform 13"/>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9"/>
              <a:stretch>
                <a:fillRect l="-2902" t="-10996" r="-2492" b="-11124"/>
              </a:stretch>
            </a:blipFill>
          </p:spPr>
          <p:txBody>
            <a:bodyPr/>
            <a:lstStyle/>
            <a:p>
              <a:endParaRPr lang="en-US"/>
            </a:p>
          </p:txBody>
        </p:sp>
      </p:grpSp>
      <p:sp>
        <p:nvSpPr>
          <p:cNvPr id="14" name="Freeform 14"/>
          <p:cNvSpPr/>
          <p:nvPr/>
        </p:nvSpPr>
        <p:spPr>
          <a:xfrm rot="-5270522" flipH="1">
            <a:off x="4412032" y="3044939"/>
            <a:ext cx="6502927" cy="4338092"/>
          </a:xfrm>
          <a:custGeom>
            <a:avLst/>
            <a:gdLst/>
            <a:ahLst/>
            <a:cxnLst/>
            <a:rect l="l" t="t" r="r" b="b"/>
            <a:pathLst>
              <a:path w="6502927" h="4338092">
                <a:moveTo>
                  <a:pt x="6502927" y="0"/>
                </a:moveTo>
                <a:lnTo>
                  <a:pt x="0" y="0"/>
                </a:lnTo>
                <a:lnTo>
                  <a:pt x="0" y="4338093"/>
                </a:lnTo>
                <a:lnTo>
                  <a:pt x="6502927" y="4338093"/>
                </a:lnTo>
                <a:lnTo>
                  <a:pt x="6502927" y="0"/>
                </a:lnTo>
                <a:close/>
              </a:path>
            </a:pathLst>
          </a:custGeom>
          <a:blipFill>
            <a:blip r:embed="rId3"/>
            <a:stretch>
              <a:fillRect/>
            </a:stretch>
          </a:blipFill>
        </p:spPr>
        <p:txBody>
          <a:bodyPr/>
          <a:lstStyle/>
          <a:p>
            <a:endParaRPr lang="en-US"/>
          </a:p>
        </p:txBody>
      </p:sp>
      <p:sp>
        <p:nvSpPr>
          <p:cNvPr id="15" name="Freeform 15"/>
          <p:cNvSpPr/>
          <p:nvPr/>
        </p:nvSpPr>
        <p:spPr>
          <a:xfrm rot="61389">
            <a:off x="7548576" y="1900586"/>
            <a:ext cx="463616" cy="472475"/>
          </a:xfrm>
          <a:custGeom>
            <a:avLst/>
            <a:gdLst/>
            <a:ahLst/>
            <a:cxnLst/>
            <a:rect l="l" t="t" r="r" b="b"/>
            <a:pathLst>
              <a:path w="463616" h="472475">
                <a:moveTo>
                  <a:pt x="0" y="0"/>
                </a:moveTo>
                <a:lnTo>
                  <a:pt x="463616" y="0"/>
                </a:lnTo>
                <a:lnTo>
                  <a:pt x="463616" y="472475"/>
                </a:lnTo>
                <a:lnTo>
                  <a:pt x="0" y="472475"/>
                </a:lnTo>
                <a:lnTo>
                  <a:pt x="0" y="0"/>
                </a:lnTo>
                <a:close/>
              </a:path>
            </a:pathLst>
          </a:custGeom>
          <a:blipFill>
            <a:blip r:embed="rId4"/>
            <a:stretch>
              <a:fillRect/>
            </a:stretch>
          </a:blipFill>
        </p:spPr>
        <p:txBody>
          <a:bodyPr/>
          <a:lstStyle/>
          <a:p>
            <a:endParaRPr lang="en-US"/>
          </a:p>
        </p:txBody>
      </p:sp>
      <p:sp>
        <p:nvSpPr>
          <p:cNvPr id="16" name="Freeform 16"/>
          <p:cNvSpPr/>
          <p:nvPr/>
        </p:nvSpPr>
        <p:spPr>
          <a:xfrm rot="128385">
            <a:off x="5957563" y="2578850"/>
            <a:ext cx="3396840" cy="5173880"/>
          </a:xfrm>
          <a:custGeom>
            <a:avLst/>
            <a:gdLst/>
            <a:ahLst/>
            <a:cxnLst/>
            <a:rect l="l" t="t" r="r" b="b"/>
            <a:pathLst>
              <a:path w="3396840" h="5173880">
                <a:moveTo>
                  <a:pt x="0" y="0"/>
                </a:moveTo>
                <a:lnTo>
                  <a:pt x="3396839" y="0"/>
                </a:lnTo>
                <a:lnTo>
                  <a:pt x="3396839" y="5173879"/>
                </a:lnTo>
                <a:lnTo>
                  <a:pt x="0" y="5173879"/>
                </a:lnTo>
                <a:lnTo>
                  <a:pt x="0" y="0"/>
                </a:lnTo>
                <a:close/>
              </a:path>
            </a:pathLst>
          </a:custGeom>
          <a:blipFill>
            <a:blip r:embed="rId10"/>
            <a:stretch>
              <a:fillRect l="-102314" r="-102314"/>
            </a:stretch>
          </a:blipFill>
        </p:spPr>
        <p:txBody>
          <a:bodyPr/>
          <a:lstStyle/>
          <a:p>
            <a:endParaRPr lang="en-US"/>
          </a:p>
        </p:txBody>
      </p:sp>
      <p:sp>
        <p:nvSpPr>
          <p:cNvPr id="17" name="Freeform 17"/>
          <p:cNvSpPr/>
          <p:nvPr/>
        </p:nvSpPr>
        <p:spPr>
          <a:xfrm rot="-6687178">
            <a:off x="-1071836" y="-1486917"/>
            <a:ext cx="1472888" cy="3813303"/>
          </a:xfrm>
          <a:custGeom>
            <a:avLst/>
            <a:gdLst/>
            <a:ahLst/>
            <a:cxnLst/>
            <a:rect l="l" t="t" r="r" b="b"/>
            <a:pathLst>
              <a:path w="1472888" h="3813303">
                <a:moveTo>
                  <a:pt x="0" y="0"/>
                </a:moveTo>
                <a:lnTo>
                  <a:pt x="1472889" y="0"/>
                </a:lnTo>
                <a:lnTo>
                  <a:pt x="1472889" y="3813303"/>
                </a:lnTo>
                <a:lnTo>
                  <a:pt x="0" y="3813303"/>
                </a:lnTo>
                <a:lnTo>
                  <a:pt x="0" y="0"/>
                </a:lnTo>
                <a:close/>
              </a:path>
            </a:pathLst>
          </a:custGeom>
          <a:blipFill>
            <a:blip r:embed="rId11">
              <a:alphaModFix amt="88000"/>
            </a:blip>
            <a:stretch>
              <a:fillRect/>
            </a:stretch>
          </a:blipFill>
        </p:spPr>
        <p:txBody>
          <a:bodyPr/>
          <a:lstStyle/>
          <a:p>
            <a:endParaRPr lang="en-US"/>
          </a:p>
        </p:txBody>
      </p:sp>
      <p:sp>
        <p:nvSpPr>
          <p:cNvPr id="18" name="TextBox 18"/>
          <p:cNvSpPr txBox="1"/>
          <p:nvPr/>
        </p:nvSpPr>
        <p:spPr>
          <a:xfrm>
            <a:off x="1957445" y="8250462"/>
            <a:ext cx="2602748" cy="1379601"/>
          </a:xfrm>
          <a:prstGeom prst="rect">
            <a:avLst/>
          </a:prstGeom>
        </p:spPr>
        <p:txBody>
          <a:bodyPr lIns="0" tIns="0" rIns="0" bIns="0" rtlCol="0" anchor="t">
            <a:spAutoFit/>
          </a:bodyPr>
          <a:lstStyle/>
          <a:p>
            <a:pPr algn="ctr">
              <a:lnSpc>
                <a:spcPts val="5501"/>
              </a:lnSpc>
            </a:pPr>
            <a:r>
              <a:rPr lang="en-US" sz="4199" spc="-138">
                <a:solidFill>
                  <a:srgbClr val="FFFFFF"/>
                </a:solidFill>
                <a:latin typeface="Atkinson Hyperlegible Bold"/>
              </a:rPr>
              <a:t>Zimbabwe (2017)</a:t>
            </a:r>
          </a:p>
        </p:txBody>
      </p:sp>
      <p:sp>
        <p:nvSpPr>
          <p:cNvPr id="19" name="TextBox 19"/>
          <p:cNvSpPr txBox="1"/>
          <p:nvPr/>
        </p:nvSpPr>
        <p:spPr>
          <a:xfrm>
            <a:off x="6351687" y="8497192"/>
            <a:ext cx="2385415" cy="1379601"/>
          </a:xfrm>
          <a:prstGeom prst="rect">
            <a:avLst/>
          </a:prstGeom>
        </p:spPr>
        <p:txBody>
          <a:bodyPr lIns="0" tIns="0" rIns="0" bIns="0" rtlCol="0" anchor="t">
            <a:spAutoFit/>
          </a:bodyPr>
          <a:lstStyle/>
          <a:p>
            <a:pPr algn="ctr">
              <a:lnSpc>
                <a:spcPts val="5501"/>
              </a:lnSpc>
            </a:pPr>
            <a:r>
              <a:rPr lang="en-US" sz="4199" spc="-138">
                <a:solidFill>
                  <a:srgbClr val="FFFFFF"/>
                </a:solidFill>
                <a:latin typeface="Atkinson Hyperlegible Bold"/>
              </a:rPr>
              <a:t>Mali</a:t>
            </a:r>
          </a:p>
          <a:p>
            <a:pPr algn="ctr">
              <a:lnSpc>
                <a:spcPts val="5501"/>
              </a:lnSpc>
            </a:pPr>
            <a:r>
              <a:rPr lang="en-US" sz="4199" spc="-138">
                <a:solidFill>
                  <a:srgbClr val="FFFFFF"/>
                </a:solidFill>
                <a:latin typeface="Atkinson Hyperlegible Bold"/>
              </a:rPr>
              <a:t>(2020)</a:t>
            </a:r>
          </a:p>
        </p:txBody>
      </p:sp>
      <p:sp>
        <p:nvSpPr>
          <p:cNvPr id="20" name="TextBox 20"/>
          <p:cNvSpPr txBox="1"/>
          <p:nvPr/>
        </p:nvSpPr>
        <p:spPr>
          <a:xfrm rot="771272">
            <a:off x="11464127" y="7336335"/>
            <a:ext cx="2385415" cy="1379601"/>
          </a:xfrm>
          <a:prstGeom prst="rect">
            <a:avLst/>
          </a:prstGeom>
        </p:spPr>
        <p:txBody>
          <a:bodyPr lIns="0" tIns="0" rIns="0" bIns="0" rtlCol="0" anchor="t">
            <a:spAutoFit/>
          </a:bodyPr>
          <a:lstStyle/>
          <a:p>
            <a:pPr algn="ctr">
              <a:lnSpc>
                <a:spcPts val="5501"/>
              </a:lnSpc>
            </a:pPr>
            <a:r>
              <a:rPr lang="en-US" sz="4199" spc="-138">
                <a:solidFill>
                  <a:srgbClr val="FFFFFF"/>
                </a:solidFill>
                <a:latin typeface="Atkinson Hyperlegible Bold"/>
              </a:rPr>
              <a:t>Sudan</a:t>
            </a:r>
          </a:p>
          <a:p>
            <a:pPr algn="ctr">
              <a:lnSpc>
                <a:spcPts val="5501"/>
              </a:lnSpc>
            </a:pPr>
            <a:r>
              <a:rPr lang="en-US" sz="4199" spc="-138">
                <a:solidFill>
                  <a:srgbClr val="FFFFFF"/>
                </a:solidFill>
                <a:latin typeface="Atkinson Hyperlegible Bold"/>
              </a:rPr>
              <a:t>(2019)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468" t="-11441" r="-5003" b="-17200"/>
            </a:stretch>
          </a:blipFill>
        </p:spPr>
        <p:txBody>
          <a:bodyPr/>
          <a:lstStyle/>
          <a:p>
            <a:endParaRPr lang="en-US"/>
          </a:p>
        </p:txBody>
      </p:sp>
      <p:grpSp>
        <p:nvGrpSpPr>
          <p:cNvPr id="3" name="Group 3"/>
          <p:cNvGrpSpPr>
            <a:grpSpLocks noChangeAspect="1"/>
          </p:cNvGrpSpPr>
          <p:nvPr/>
        </p:nvGrpSpPr>
        <p:grpSpPr>
          <a:xfrm rot="1015533">
            <a:off x="11860654" y="-5150158"/>
            <a:ext cx="10325542" cy="7151394"/>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0618" b="-50618"/>
              </a:stretch>
            </a:blipFill>
          </p:spPr>
          <p:txBody>
            <a:bodyPr/>
            <a:lstStyle/>
            <a:p>
              <a:endParaRPr lang="en-US"/>
            </a:p>
          </p:txBody>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6" name="Group 6"/>
          <p:cNvGrpSpPr>
            <a:grpSpLocks noChangeAspect="1"/>
          </p:cNvGrpSpPr>
          <p:nvPr/>
        </p:nvGrpSpPr>
        <p:grpSpPr>
          <a:xfrm rot="-308860">
            <a:off x="313215" y="5462210"/>
            <a:ext cx="7332603" cy="507850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1669" b="-1669"/>
              </a:stretch>
            </a:blipFill>
          </p:spPr>
          <p:txBody>
            <a:bodyPr/>
            <a:lstStyle/>
            <a:p>
              <a:endParaRPr lang="en-US"/>
            </a:p>
          </p:txBody>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grpSp>
        <p:nvGrpSpPr>
          <p:cNvPr id="9" name="Group 9"/>
          <p:cNvGrpSpPr/>
          <p:nvPr/>
        </p:nvGrpSpPr>
        <p:grpSpPr>
          <a:xfrm>
            <a:off x="7675602" y="3881873"/>
            <a:ext cx="8280496" cy="182207"/>
            <a:chOff x="0" y="0"/>
            <a:chExt cx="11040661" cy="242943"/>
          </a:xfrm>
        </p:grpSpPr>
        <p:sp>
          <p:nvSpPr>
            <p:cNvPr id="10" name="Freeform 10"/>
            <p:cNvSpPr/>
            <p:nvPr/>
          </p:nvSpPr>
          <p:spPr>
            <a:xfrm>
              <a:off x="0" y="0"/>
              <a:ext cx="4457166" cy="211034"/>
            </a:xfrm>
            <a:custGeom>
              <a:avLst/>
              <a:gdLst/>
              <a:ahLst/>
              <a:cxnLst/>
              <a:rect l="l" t="t" r="r" b="b"/>
              <a:pathLst>
                <a:path w="4457166" h="211034">
                  <a:moveTo>
                    <a:pt x="0" y="0"/>
                  </a:moveTo>
                  <a:lnTo>
                    <a:pt x="4457166" y="0"/>
                  </a:lnTo>
                  <a:lnTo>
                    <a:pt x="445716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l="-53181"/>
              </a:stretch>
            </a:blipFill>
          </p:spPr>
          <p:txBody>
            <a:bodyPr/>
            <a:lstStyle/>
            <a:p>
              <a:endParaRPr lang="en-US"/>
            </a:p>
          </p:txBody>
        </p:sp>
        <p:sp>
          <p:nvSpPr>
            <p:cNvPr id="11" name="Freeform 11"/>
            <p:cNvSpPr/>
            <p:nvPr/>
          </p:nvSpPr>
          <p:spPr>
            <a:xfrm>
              <a:off x="4213105" y="31909"/>
              <a:ext cx="6827555" cy="211034"/>
            </a:xfrm>
            <a:custGeom>
              <a:avLst/>
              <a:gdLst/>
              <a:ahLst/>
              <a:cxnLst/>
              <a:rect l="l" t="t" r="r" b="b"/>
              <a:pathLst>
                <a:path w="6827555" h="211034">
                  <a:moveTo>
                    <a:pt x="0" y="0"/>
                  </a:moveTo>
                  <a:lnTo>
                    <a:pt x="6827556" y="0"/>
                  </a:lnTo>
                  <a:lnTo>
                    <a:pt x="6827556" y="211034"/>
                  </a:lnTo>
                  <a:lnTo>
                    <a:pt x="0" y="211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2" name="Freeform 12"/>
          <p:cNvSpPr/>
          <p:nvPr/>
        </p:nvSpPr>
        <p:spPr>
          <a:xfrm rot="-6235443">
            <a:off x="14940987" y="1324862"/>
            <a:ext cx="2863369" cy="1881931"/>
          </a:xfrm>
          <a:custGeom>
            <a:avLst/>
            <a:gdLst/>
            <a:ahLst/>
            <a:cxnLst/>
            <a:rect l="l" t="t" r="r" b="b"/>
            <a:pathLst>
              <a:path w="2863369" h="1881931">
                <a:moveTo>
                  <a:pt x="0" y="0"/>
                </a:moveTo>
                <a:lnTo>
                  <a:pt x="2863368" y="0"/>
                </a:lnTo>
                <a:lnTo>
                  <a:pt x="2863368" y="1881932"/>
                </a:lnTo>
                <a:lnTo>
                  <a:pt x="0" y="1881932"/>
                </a:lnTo>
                <a:lnTo>
                  <a:pt x="0" y="0"/>
                </a:lnTo>
                <a:close/>
              </a:path>
            </a:pathLst>
          </a:custGeom>
          <a:blipFill>
            <a:blip r:embed="rId8"/>
            <a:stretch>
              <a:fillRect/>
            </a:stretch>
          </a:blipFill>
        </p:spPr>
        <p:txBody>
          <a:bodyPr/>
          <a:lstStyle/>
          <a:p>
            <a:endParaRPr lang="en-US"/>
          </a:p>
        </p:txBody>
      </p:sp>
      <p:sp>
        <p:nvSpPr>
          <p:cNvPr id="13" name="Freeform 13"/>
          <p:cNvSpPr/>
          <p:nvPr/>
        </p:nvSpPr>
        <p:spPr>
          <a:xfrm rot="-6687178">
            <a:off x="11079406" y="-1637868"/>
            <a:ext cx="1472888" cy="3813303"/>
          </a:xfrm>
          <a:custGeom>
            <a:avLst/>
            <a:gdLst/>
            <a:ahLst/>
            <a:cxnLst/>
            <a:rect l="l" t="t" r="r" b="b"/>
            <a:pathLst>
              <a:path w="1472888" h="3813303">
                <a:moveTo>
                  <a:pt x="0" y="0"/>
                </a:moveTo>
                <a:lnTo>
                  <a:pt x="1472888" y="0"/>
                </a:lnTo>
                <a:lnTo>
                  <a:pt x="1472888" y="3813303"/>
                </a:lnTo>
                <a:lnTo>
                  <a:pt x="0" y="3813303"/>
                </a:lnTo>
                <a:lnTo>
                  <a:pt x="0" y="0"/>
                </a:lnTo>
                <a:close/>
              </a:path>
            </a:pathLst>
          </a:custGeom>
          <a:blipFill>
            <a:blip r:embed="rId9">
              <a:alphaModFix amt="88000"/>
            </a:blip>
            <a:stretch>
              <a:fillRect/>
            </a:stretch>
          </a:blipFill>
        </p:spPr>
        <p:txBody>
          <a:bodyPr/>
          <a:lstStyle/>
          <a:p>
            <a:endParaRPr lang="en-US"/>
          </a:p>
        </p:txBody>
      </p:sp>
      <p:sp>
        <p:nvSpPr>
          <p:cNvPr id="14" name="TextBox 14"/>
          <p:cNvSpPr txBox="1"/>
          <p:nvPr/>
        </p:nvSpPr>
        <p:spPr>
          <a:xfrm>
            <a:off x="7617379" y="1328857"/>
            <a:ext cx="7698009" cy="2130679"/>
          </a:xfrm>
          <a:prstGeom prst="rect">
            <a:avLst/>
          </a:prstGeom>
        </p:spPr>
        <p:txBody>
          <a:bodyPr lIns="0" tIns="0" rIns="0" bIns="0" rtlCol="0" anchor="t">
            <a:spAutoFit/>
          </a:bodyPr>
          <a:lstStyle/>
          <a:p>
            <a:pPr>
              <a:lnSpc>
                <a:spcPts val="5632"/>
              </a:lnSpc>
            </a:pPr>
            <a:r>
              <a:rPr lang="en-US" sz="4299" spc="-141">
                <a:solidFill>
                  <a:srgbClr val="000000"/>
                </a:solidFill>
                <a:latin typeface="Atkinson Hyperlegible Bold"/>
              </a:rPr>
              <a:t>Lực lượng vũ trang ta tuyệt đối trung thành với Đảng, Tổ quốc, nhân dân </a:t>
            </a:r>
          </a:p>
        </p:txBody>
      </p:sp>
      <p:sp>
        <p:nvSpPr>
          <p:cNvPr id="15" name="TextBox 15"/>
          <p:cNvSpPr txBox="1"/>
          <p:nvPr/>
        </p:nvSpPr>
        <p:spPr>
          <a:xfrm>
            <a:off x="7675602" y="4559380"/>
            <a:ext cx="7698009" cy="2706624"/>
          </a:xfrm>
          <a:prstGeom prst="rect">
            <a:avLst/>
          </a:prstGeom>
        </p:spPr>
        <p:txBody>
          <a:bodyPr lIns="0" tIns="0" rIns="0" bIns="0" rtlCol="0" anchor="t">
            <a:spAutoFit/>
          </a:bodyPr>
          <a:lstStyle/>
          <a:p>
            <a:pPr>
              <a:lnSpc>
                <a:spcPts val="4323"/>
              </a:lnSpc>
            </a:pPr>
            <a:r>
              <a:rPr lang="en-US" sz="3300" spc="-108">
                <a:solidFill>
                  <a:srgbClr val="000000"/>
                </a:solidFill>
                <a:latin typeface="Atkinson Hyperlegible"/>
              </a:rPr>
              <a:t>Mang lợi nhiều lợi ích cho nhân dân</a:t>
            </a:r>
          </a:p>
          <a:p>
            <a:pPr>
              <a:lnSpc>
                <a:spcPts val="4323"/>
              </a:lnSpc>
            </a:pPr>
            <a:endParaRPr lang="en-US" sz="3300" spc="-108">
              <a:solidFill>
                <a:srgbClr val="000000"/>
              </a:solidFill>
              <a:latin typeface="Atkinson Hyperlegible"/>
            </a:endParaRPr>
          </a:p>
          <a:p>
            <a:pPr>
              <a:lnSpc>
                <a:spcPts val="4323"/>
              </a:lnSpc>
            </a:pPr>
            <a:r>
              <a:rPr lang="en-US" sz="3300" spc="-108">
                <a:solidFill>
                  <a:srgbClr val="000000"/>
                </a:solidFill>
                <a:latin typeface="Atkinson Hyperlegible"/>
              </a:rPr>
              <a:t>Cải thiện đời sống của nhân dân</a:t>
            </a:r>
          </a:p>
          <a:p>
            <a:pPr>
              <a:lnSpc>
                <a:spcPts val="4323"/>
              </a:lnSpc>
            </a:pPr>
            <a:endParaRPr lang="en-US" sz="3300" spc="-108">
              <a:solidFill>
                <a:srgbClr val="000000"/>
              </a:solidFill>
              <a:latin typeface="Atkinson Hyperlegible"/>
            </a:endParaRPr>
          </a:p>
          <a:p>
            <a:pPr>
              <a:lnSpc>
                <a:spcPts val="4323"/>
              </a:lnSpc>
            </a:pPr>
            <a:r>
              <a:rPr lang="en-US" sz="3300" spc="-108">
                <a:solidFill>
                  <a:srgbClr val="000000"/>
                </a:solidFill>
                <a:latin typeface="Atkinson Hyperlegible"/>
              </a:rPr>
              <a:t>Nhà nước của dân, do dân và vì dân</a:t>
            </a:r>
          </a:p>
        </p:txBody>
      </p:sp>
      <p:grpSp>
        <p:nvGrpSpPr>
          <p:cNvPr id="16" name="Group 16"/>
          <p:cNvGrpSpPr>
            <a:grpSpLocks noChangeAspect="1"/>
          </p:cNvGrpSpPr>
          <p:nvPr/>
        </p:nvGrpSpPr>
        <p:grpSpPr>
          <a:xfrm rot="-308860">
            <a:off x="-73155" y="318710"/>
            <a:ext cx="7332603" cy="5078507"/>
            <a:chOff x="0" y="0"/>
            <a:chExt cx="3429000" cy="2374900"/>
          </a:xfrm>
        </p:grpSpPr>
        <p:sp>
          <p:nvSpPr>
            <p:cNvPr id="17" name="Freeform 1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10"/>
              <a:stretch>
                <a:fillRect l="-9556" r="-9556"/>
              </a:stretch>
            </a:blipFill>
          </p:spPr>
          <p:txBody>
            <a:bodyPr/>
            <a:lstStyle/>
            <a:p>
              <a:endParaRPr lang="en-US"/>
            </a:p>
          </p:txBody>
        </p:sp>
        <p:sp>
          <p:nvSpPr>
            <p:cNvPr id="18" name="Freeform 1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910</Words>
  <Application>Microsoft Office PowerPoint</Application>
  <PresentationFormat>Custom</PresentationFormat>
  <Paragraphs>55</Paragraphs>
  <Slides>25</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Black Mango Semi-Bold</vt:lpstr>
      <vt:lpstr>Atkinson Hyperlegible</vt:lpstr>
      <vt:lpstr>Calibri</vt:lpstr>
      <vt:lpstr>Atkinson Hyperlegible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Scrapbook Art and History Presentation</dc:title>
  <cp:lastModifiedBy>Nguyên Trịnh</cp:lastModifiedBy>
  <cp:revision>3</cp:revision>
  <dcterms:created xsi:type="dcterms:W3CDTF">2006-08-16T00:00:00Z</dcterms:created>
  <dcterms:modified xsi:type="dcterms:W3CDTF">2024-02-19T09:56:58Z</dcterms:modified>
  <dc:identifier>DAF9EMY8LPQ</dc:identifier>
</cp:coreProperties>
</file>